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 id="2147483816" r:id="rId2"/>
  </p:sldMasterIdLst>
  <p:notesMasterIdLst>
    <p:notesMasterId r:id="rId39"/>
  </p:notesMasterIdLst>
  <p:sldIdLst>
    <p:sldId id="256" r:id="rId3"/>
    <p:sldId id="293" r:id="rId4"/>
    <p:sldId id="257" r:id="rId5"/>
    <p:sldId id="291" r:id="rId6"/>
    <p:sldId id="259" r:id="rId7"/>
    <p:sldId id="260" r:id="rId8"/>
    <p:sldId id="261" r:id="rId9"/>
    <p:sldId id="262" r:id="rId10"/>
    <p:sldId id="263" r:id="rId11"/>
    <p:sldId id="264" r:id="rId12"/>
    <p:sldId id="265" r:id="rId13"/>
    <p:sldId id="266" r:id="rId14"/>
    <p:sldId id="267" r:id="rId15"/>
    <p:sldId id="295" r:id="rId16"/>
    <p:sldId id="268" r:id="rId17"/>
    <p:sldId id="269" r:id="rId18"/>
    <p:sldId id="270" r:id="rId19"/>
    <p:sldId id="271" r:id="rId20"/>
    <p:sldId id="272" r:id="rId21"/>
    <p:sldId id="273" r:id="rId22"/>
    <p:sldId id="292" r:id="rId23"/>
    <p:sldId id="284" r:id="rId24"/>
    <p:sldId id="276" r:id="rId25"/>
    <p:sldId id="278" r:id="rId26"/>
    <p:sldId id="279" r:id="rId27"/>
    <p:sldId id="280" r:id="rId28"/>
    <p:sldId id="281" r:id="rId29"/>
    <p:sldId id="282" r:id="rId30"/>
    <p:sldId id="283" r:id="rId31"/>
    <p:sldId id="285" r:id="rId32"/>
    <p:sldId id="290" r:id="rId33"/>
    <p:sldId id="287" r:id="rId34"/>
    <p:sldId id="288" r:id="rId35"/>
    <p:sldId id="286" r:id="rId36"/>
    <p:sldId id="289" r:id="rId37"/>
    <p:sldId id="29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74" autoAdjust="0"/>
    <p:restoredTop sz="80500" autoAdjust="0"/>
  </p:normalViewPr>
  <p:slideViewPr>
    <p:cSldViewPr>
      <p:cViewPr>
        <p:scale>
          <a:sx n="100" d="100"/>
          <a:sy n="100" d="100"/>
        </p:scale>
        <p:origin x="-1944"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275487-4C09-4413-A14C-92F271637746}" type="datetimeFigureOut">
              <a:rPr lang="en-US" smtClean="0"/>
              <a:pPr/>
              <a:t>5/3/2009</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93A268-2C75-4EA3-B7C1-2148C0D1C98F}"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3</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A</a:t>
            </a:r>
            <a:r>
              <a:rPr lang="en-CA" baseline="0" dirty="0" smtClean="0"/>
              <a:t> node allows us to directly modify its position by setting its transform matrix</a:t>
            </a:r>
          </a:p>
          <a:p>
            <a:endParaRPr lang="en-CA" baseline="0" dirty="0" smtClean="0"/>
          </a:p>
          <a:p>
            <a:r>
              <a:rPr lang="en-CA" baseline="0" dirty="0" smtClean="0"/>
              <a:t>Note the TIME parameter here.  This sets the time to do this action at.  Remember that Max operates in 4 dimensions, and that Time dimension is not something that is application controlled. You will need to specify the time for a lot of actions. We’ll cover it in more detail later, but for now understand that we are not necessarily limited to whatever the current time the scene </a:t>
            </a:r>
            <a:r>
              <a:rPr lang="en-CA" baseline="0" smtClean="0"/>
              <a:t>is displaying.</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24</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A</a:t>
            </a:r>
            <a:r>
              <a:rPr lang="en-CA" baseline="0" dirty="0" smtClean="0"/>
              <a:t> node allows us to directly modify its position by setting its transform matrix</a:t>
            </a:r>
          </a:p>
          <a:p>
            <a:endParaRPr lang="en-CA" baseline="0" dirty="0" smtClean="0"/>
          </a:p>
          <a:p>
            <a:r>
              <a:rPr lang="en-CA" baseline="0" dirty="0" smtClean="0"/>
              <a:t>Note the TIME parameter here.  This sets the time to do this action at.  Remember that Max operates in 4 dimensions, and that Time dimension is not something that is application controlled.  The viewports have their version of what time is, because obviously they can’t show you all times at once.  But there is no real central, This-is-what-time-it-is concept.  You will need to specify the time for a lot of actions. We’ll cover it in more detail later, but for now understand that we are not necessarily limited to whatever the current time the scene is displaying.</a:t>
            </a:r>
            <a:endParaRPr lang="en-CA" dirty="0" smtClean="0"/>
          </a:p>
          <a:p>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25</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File is called PSSourceUtil.cpp</a:t>
            </a:r>
          </a:p>
          <a:p>
            <a:endParaRPr lang="en-CA" dirty="0" smtClean="0"/>
          </a:p>
          <a:p>
            <a:r>
              <a:rPr lang="en-CA" dirty="0" smtClean="0"/>
              <a:t>Find</a:t>
            </a:r>
            <a:r>
              <a:rPr lang="en-CA" baseline="0" dirty="0" smtClean="0"/>
              <a:t> this function...</a:t>
            </a:r>
          </a:p>
          <a:p>
            <a:endParaRPr lang="en-CA" baseline="0" dirty="0" smtClean="0"/>
          </a:p>
          <a:p>
            <a:r>
              <a:rPr lang="en-CA" baseline="0" dirty="0" smtClean="0"/>
              <a:t>We are going to try and do a bit of lab work – right now, live.</a:t>
            </a:r>
          </a:p>
          <a:p>
            <a:endParaRPr lang="en-CA" baseline="0" dirty="0" smtClean="0"/>
          </a:p>
          <a:p>
            <a:r>
              <a:rPr lang="en-CA" baseline="0" dirty="0" smtClean="0"/>
              <a:t>I want us to </a:t>
            </a:r>
            <a:r>
              <a:rPr lang="en-CA" baseline="0" dirty="0" err="1" smtClean="0"/>
              <a:t>continously</a:t>
            </a:r>
            <a:r>
              <a:rPr lang="en-CA" baseline="0" dirty="0" smtClean="0"/>
              <a:t> create </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29</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Its a corkscrew!  You’ll have to rotate</a:t>
            </a:r>
            <a:r>
              <a:rPr lang="en-CA" baseline="0" dirty="0" smtClean="0"/>
              <a:t> the view a bit</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35</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Thought long and hard about</a:t>
            </a:r>
            <a:r>
              <a:rPr lang="en-CA" baseline="0" dirty="0" smtClean="0"/>
              <a:t> how best to say this</a:t>
            </a:r>
          </a:p>
          <a:p>
            <a:endParaRPr lang="en-CA" baseline="0" dirty="0" smtClean="0"/>
          </a:p>
          <a:p>
            <a:r>
              <a:rPr lang="en-CA" baseline="0" dirty="0" smtClean="0"/>
              <a:t>The scene is hard to quantify – why is something part of the scene and something not?  Is a Matrix part of the scene?  No...  But the class which generates Matrix3 values is.  </a:t>
            </a:r>
            <a:r>
              <a:rPr lang="en-CA" baseline="0" dirty="0" err="1" smtClean="0"/>
              <a:t>Whats</a:t>
            </a:r>
            <a:r>
              <a:rPr lang="en-CA" baseline="0" dirty="0" smtClean="0"/>
              <a:t> the difference?  Matrix3 is a value... but has no context in terms of what it means.  When placed in context (this matrix represents the transform of this thing) it is part of the scene.</a:t>
            </a:r>
          </a:p>
          <a:p>
            <a:endParaRPr lang="en-CA" baseline="0" dirty="0" smtClean="0"/>
          </a:p>
          <a:p>
            <a:r>
              <a:rPr lang="en-CA" baseline="0" dirty="0" smtClean="0"/>
              <a:t>Why is it important to distinguish?  Its important to know how things are used:  because of this I will often label things as part of the scene, or not part of the scene</a:t>
            </a:r>
          </a:p>
        </p:txBody>
      </p:sp>
      <p:sp>
        <p:nvSpPr>
          <p:cNvPr id="4" name="Slide Number Placeholder 3"/>
          <p:cNvSpPr>
            <a:spLocks noGrp="1"/>
          </p:cNvSpPr>
          <p:nvPr>
            <p:ph type="sldNum" sz="quarter" idx="10"/>
          </p:nvPr>
        </p:nvSpPr>
        <p:spPr/>
        <p:txBody>
          <a:bodyPr/>
          <a:lstStyle/>
          <a:p>
            <a:fld id="{D793A268-2C75-4EA3-B7C1-2148C0D1C98F}" type="slidenum">
              <a:rPr lang="en-CA" smtClean="0"/>
              <a:pPr/>
              <a:t>4</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6</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Switch</a:t>
            </a:r>
            <a:r>
              <a:rPr lang="en-CA" baseline="0" dirty="0" smtClean="0"/>
              <a:t> to Max... Do stuff</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13</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baseline="0" dirty="0" smtClean="0"/>
              <a:t>Super Class ID == does not refer to the literal class a </a:t>
            </a:r>
            <a:r>
              <a:rPr lang="en-CA" baseline="0" dirty="0" err="1" smtClean="0"/>
              <a:t>plugin</a:t>
            </a:r>
            <a:r>
              <a:rPr lang="en-CA" baseline="0" dirty="0" smtClean="0"/>
              <a:t> derives from – but it does identify the interface that your </a:t>
            </a:r>
            <a:r>
              <a:rPr lang="en-CA" baseline="0" dirty="0" err="1" smtClean="0"/>
              <a:t>plugin</a:t>
            </a:r>
            <a:r>
              <a:rPr lang="en-CA" baseline="0" dirty="0" smtClean="0"/>
              <a:t> extends.  If you know the super class for a </a:t>
            </a:r>
            <a:r>
              <a:rPr lang="en-CA" baseline="0" dirty="0" err="1" smtClean="0"/>
              <a:t>plugin</a:t>
            </a:r>
            <a:r>
              <a:rPr lang="en-CA" baseline="0" dirty="0" smtClean="0"/>
              <a:t>, you can tell what kind of job it is meant to do, and what interface it implements.</a:t>
            </a:r>
          </a:p>
          <a:p>
            <a:r>
              <a:rPr lang="en-CA" baseline="0" dirty="0" smtClean="0"/>
              <a:t>Example, Super == GEOMOBJECT_CLASS_ID</a:t>
            </a:r>
          </a:p>
          <a:p>
            <a:endParaRPr lang="en-CA" baseline="0" dirty="0" smtClean="0"/>
          </a:p>
          <a:p>
            <a:r>
              <a:rPr lang="en-CA" dirty="0" smtClean="0"/>
              <a:t>Every</a:t>
            </a:r>
            <a:r>
              <a:rPr lang="en-CA" baseline="0" dirty="0" smtClean="0"/>
              <a:t> </a:t>
            </a:r>
            <a:r>
              <a:rPr lang="en-CA" baseline="0" dirty="0" err="1" smtClean="0"/>
              <a:t>plugin</a:t>
            </a:r>
            <a:r>
              <a:rPr lang="en-CA" baseline="0" dirty="0" smtClean="0"/>
              <a:t> has a unique class ID.</a:t>
            </a:r>
          </a:p>
          <a:p>
            <a:r>
              <a:rPr lang="en-CA" baseline="0" dirty="0" smtClean="0"/>
              <a:t>Unique &amp; constant per class-not per instance.</a:t>
            </a:r>
          </a:p>
          <a:p>
            <a:endParaRPr lang="en-CA" baseline="0" dirty="0" smtClean="0"/>
          </a:p>
          <a:p>
            <a:r>
              <a:rPr lang="en-CA" baseline="0" dirty="0" smtClean="0"/>
              <a:t>These 2 things never change for a given </a:t>
            </a:r>
            <a:r>
              <a:rPr lang="en-CA" baseline="0" dirty="0" err="1" smtClean="0"/>
              <a:t>plugin</a:t>
            </a:r>
            <a:r>
              <a:rPr lang="en-CA" baseline="0" dirty="0" smtClean="0"/>
              <a:t>.</a:t>
            </a:r>
          </a:p>
        </p:txBody>
      </p:sp>
      <p:sp>
        <p:nvSpPr>
          <p:cNvPr id="4" name="Slide Number Placeholder 3"/>
          <p:cNvSpPr>
            <a:spLocks noGrp="1"/>
          </p:cNvSpPr>
          <p:nvPr>
            <p:ph type="sldNum" sz="quarter" idx="10"/>
          </p:nvPr>
        </p:nvSpPr>
        <p:spPr/>
        <p:txBody>
          <a:bodyPr/>
          <a:lstStyle/>
          <a:p>
            <a:fld id="{D793A268-2C75-4EA3-B7C1-2148C0D1C98F}" type="slidenum">
              <a:rPr lang="en-CA" smtClean="0"/>
              <a:pPr/>
              <a:t>18</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Returns a void</a:t>
            </a:r>
            <a:r>
              <a:rPr lang="en-CA" baseline="0" dirty="0" smtClean="0"/>
              <a:t> pointer;</a:t>
            </a:r>
          </a:p>
          <a:p>
            <a:endParaRPr lang="en-CA" baseline="0" dirty="0" smtClean="0"/>
          </a:p>
          <a:p>
            <a:r>
              <a:rPr lang="en-CA" baseline="0" dirty="0" smtClean="0"/>
              <a:t>1 thing we know – because the </a:t>
            </a:r>
            <a:r>
              <a:rPr lang="en-CA" baseline="0" dirty="0" err="1" smtClean="0"/>
              <a:t>superclass</a:t>
            </a:r>
            <a:r>
              <a:rPr lang="en-CA" baseline="0" dirty="0" smtClean="0"/>
              <a:t> is GEOMOBJECT, we can cast the returned void* to a Object* </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19</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If we have created an</a:t>
            </a:r>
            <a:r>
              <a:rPr lang="en-CA" baseline="0" dirty="0" smtClean="0"/>
              <a:t> instance of an object – but cannot see it.</a:t>
            </a:r>
          </a:p>
          <a:p>
            <a:endParaRPr lang="en-CA" baseline="0" dirty="0" smtClean="0"/>
          </a:p>
          <a:p>
            <a:r>
              <a:rPr lang="en-CA" baseline="0" dirty="0" smtClean="0"/>
              <a:t>Object is created, but think of it this way – its in limbo;</a:t>
            </a:r>
          </a:p>
          <a:p>
            <a:r>
              <a:rPr lang="en-CA" baseline="0" dirty="0" smtClean="0"/>
              <a:t>The scene is </a:t>
            </a:r>
            <a:r>
              <a:rPr lang="en-CA" baseline="0" dirty="0" err="1" smtClean="0"/>
              <a:t>Max’es</a:t>
            </a:r>
            <a:r>
              <a:rPr lang="en-CA" baseline="0" dirty="0" smtClean="0"/>
              <a:t> universe – and an object needs can’t be exist in the scene unless we explicitly place it there.</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20</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If we have created an</a:t>
            </a:r>
            <a:r>
              <a:rPr lang="en-CA" baseline="0" dirty="0" smtClean="0"/>
              <a:t> instance of an object – but cannot see it.</a:t>
            </a:r>
          </a:p>
          <a:p>
            <a:endParaRPr lang="en-CA" baseline="0" dirty="0" smtClean="0"/>
          </a:p>
          <a:p>
            <a:r>
              <a:rPr lang="en-CA" baseline="0" dirty="0" smtClean="0"/>
              <a:t>Object is created, but think of it this way – its in limbo;</a:t>
            </a:r>
          </a:p>
          <a:p>
            <a:r>
              <a:rPr lang="en-CA" baseline="0" dirty="0" smtClean="0"/>
              <a:t>The scene is </a:t>
            </a:r>
            <a:r>
              <a:rPr lang="en-CA" baseline="0" dirty="0" err="1" smtClean="0"/>
              <a:t>Max’es</a:t>
            </a:r>
            <a:r>
              <a:rPr lang="en-CA" baseline="0" dirty="0" smtClean="0"/>
              <a:t> universe – and an object needs can’t be exist in the scene unless we explicitly place it there.</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21</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Returns a pointer to the newly</a:t>
            </a:r>
            <a:r>
              <a:rPr lang="en-CA" baseline="0" dirty="0" smtClean="0"/>
              <a:t> created node.  This </a:t>
            </a:r>
            <a:r>
              <a:rPr lang="en-CA" baseline="0" dirty="0" err="1" smtClean="0"/>
              <a:t>INode</a:t>
            </a:r>
            <a:r>
              <a:rPr lang="en-CA" baseline="0" dirty="0" smtClean="0"/>
              <a:t> is automatically made part of the scene tree, and is rooted on the scene tree root</a:t>
            </a:r>
          </a:p>
          <a:p>
            <a:endParaRPr lang="en-CA" baseline="0" dirty="0" smtClean="0"/>
          </a:p>
          <a:p>
            <a:r>
              <a:rPr lang="en-CA" baseline="0" dirty="0" smtClean="0"/>
              <a:t>Now our object is part of </a:t>
            </a:r>
            <a:r>
              <a:rPr lang="en-CA" baseline="0" dirty="0" err="1" smtClean="0"/>
              <a:t>Max’es</a:t>
            </a:r>
            <a:r>
              <a:rPr lang="en-CA" baseline="0" dirty="0" smtClean="0"/>
              <a:t> universe – We would be able to see it sitting happily at the origin</a:t>
            </a:r>
          </a:p>
          <a:p>
            <a:endParaRPr lang="en-CA" baseline="0" dirty="0" smtClean="0"/>
          </a:p>
          <a:p>
            <a:r>
              <a:rPr lang="en-CA" baseline="0" dirty="0" smtClean="0"/>
              <a:t>But </a:t>
            </a:r>
            <a:r>
              <a:rPr lang="en-CA" baseline="0" dirty="0" err="1" smtClean="0"/>
              <a:t>thats</a:t>
            </a:r>
            <a:r>
              <a:rPr lang="en-CA" baseline="0" dirty="0" smtClean="0"/>
              <a:t> rather limited – we want to be able to say where our object should appear</a:t>
            </a:r>
            <a:endParaRPr lang="en-CA" dirty="0"/>
          </a:p>
        </p:txBody>
      </p:sp>
      <p:sp>
        <p:nvSpPr>
          <p:cNvPr id="4" name="Slide Number Placeholder 3"/>
          <p:cNvSpPr>
            <a:spLocks noGrp="1"/>
          </p:cNvSpPr>
          <p:nvPr>
            <p:ph type="sldNum" sz="quarter" idx="10"/>
          </p:nvPr>
        </p:nvSpPr>
        <p:spPr/>
        <p:txBody>
          <a:bodyPr/>
          <a:lstStyle/>
          <a:p>
            <a:fld id="{D793A268-2C75-4EA3-B7C1-2148C0D1C98F}" type="slidenum">
              <a:rPr lang="en-CA" smtClean="0"/>
              <a:pPr/>
              <a:t>23</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19088" y="6573838"/>
            <a:ext cx="2209800" cy="228600"/>
          </a:xfrm>
          <a:prstGeom prst="rect">
            <a:avLst/>
          </a:prstGeom>
          <a:noFill/>
          <a:ln w="9525">
            <a:noFill/>
            <a:miter lim="800000"/>
            <a:headEnd/>
            <a:tailEnd/>
          </a:ln>
          <a:effectLst/>
        </p:spPr>
        <p:txBody>
          <a:bodyPr lIns="0" tIns="0" rIns="0" bIns="0" anchor="ctr"/>
          <a:lstStyle/>
          <a:p>
            <a:pPr eaLnBrk="0" hangingPunct="0">
              <a:defRPr/>
            </a:pPr>
            <a:r>
              <a:rPr lang="en-US" sz="800" dirty="0">
                <a:solidFill>
                  <a:srgbClr val="595959"/>
                </a:solidFill>
                <a:latin typeface="Arial" pitchFamily="34" charset="0"/>
              </a:rPr>
              <a:t>© </a:t>
            </a:r>
            <a:r>
              <a:rPr lang="en-US" sz="800" dirty="0" smtClean="0">
                <a:solidFill>
                  <a:srgbClr val="595959"/>
                </a:solidFill>
                <a:latin typeface="Arial" pitchFamily="34" charset="0"/>
              </a:rPr>
              <a:t>2009</a:t>
            </a:r>
            <a:r>
              <a:rPr lang="en-US" sz="800" baseline="0" dirty="0" smtClean="0">
                <a:solidFill>
                  <a:srgbClr val="595959"/>
                </a:solidFill>
                <a:latin typeface="Arial" pitchFamily="34" charset="0"/>
              </a:rPr>
              <a:t> </a:t>
            </a:r>
            <a:r>
              <a:rPr lang="en-US" sz="800" dirty="0" smtClean="0">
                <a:solidFill>
                  <a:srgbClr val="595959"/>
                </a:solidFill>
                <a:latin typeface="Arial" pitchFamily="34" charset="0"/>
              </a:rPr>
              <a:t>Autodesk </a:t>
            </a:r>
            <a:endParaRPr lang="en-US" sz="800" dirty="0">
              <a:solidFill>
                <a:srgbClr val="595959"/>
              </a:solidFill>
              <a:latin typeface="Arial" pitchFamily="34" charset="0"/>
            </a:endParaRPr>
          </a:p>
        </p:txBody>
      </p:sp>
      <p:sp>
        <p:nvSpPr>
          <p:cNvPr id="5" name="Rectangle 6"/>
          <p:cNvSpPr>
            <a:spLocks noChangeArrowheads="1"/>
          </p:cNvSpPr>
          <p:nvPr/>
        </p:nvSpPr>
        <p:spPr bwMode="auto">
          <a:xfrm>
            <a:off x="4572000" y="6573838"/>
            <a:ext cx="304800" cy="228600"/>
          </a:xfrm>
          <a:prstGeom prst="rect">
            <a:avLst/>
          </a:prstGeom>
          <a:noFill/>
          <a:ln w="9525">
            <a:noFill/>
            <a:miter lim="800000"/>
            <a:headEnd/>
            <a:tailEnd/>
          </a:ln>
          <a:effectLst/>
        </p:spPr>
        <p:txBody>
          <a:bodyPr lIns="0" tIns="0" rIns="0" bIns="0" anchor="ctr"/>
          <a:lstStyle/>
          <a:p>
            <a:pPr eaLnBrk="0" hangingPunct="0">
              <a:defRPr/>
            </a:pPr>
            <a:fld id="{2F7F3C68-C55B-4984-A69D-4A600E837BCA}" type="slidenum">
              <a:rPr lang="en-US" sz="800">
                <a:solidFill>
                  <a:srgbClr val="595959"/>
                </a:solidFill>
                <a:latin typeface="Arial" pitchFamily="34" charset="0"/>
              </a:rPr>
              <a:pPr eaLnBrk="0" hangingPunct="0">
                <a:defRPr/>
              </a:pPr>
              <a:t>‹#›</a:t>
            </a:fld>
            <a:endParaRPr lang="en-US" sz="800">
              <a:solidFill>
                <a:srgbClr val="595959"/>
              </a:solidFill>
              <a:latin typeface="Arial" pitchFamily="34" charset="0"/>
            </a:endParaRPr>
          </a:p>
        </p:txBody>
      </p:sp>
      <p:pic>
        <p:nvPicPr>
          <p:cNvPr id="6" name="Picture 9" descr="seg_black"/>
          <p:cNvPicPr>
            <a:picLocks noChangeAspect="1" noChangeArrowheads="1"/>
          </p:cNvPicPr>
          <p:nvPr/>
        </p:nvPicPr>
        <p:blipFill>
          <a:blip r:embed="rId2"/>
          <a:srcRect/>
          <a:stretch>
            <a:fillRect/>
          </a:stretch>
        </p:blipFill>
        <p:spPr bwMode="auto">
          <a:xfrm>
            <a:off x="5943600" y="0"/>
            <a:ext cx="3200400" cy="6859588"/>
          </a:xfrm>
          <a:prstGeom prst="rect">
            <a:avLst/>
          </a:prstGeom>
          <a:noFill/>
          <a:ln w="9525">
            <a:noFill/>
            <a:miter lim="800000"/>
            <a:headEnd/>
            <a:tailEnd/>
          </a:ln>
        </p:spPr>
      </p:pic>
      <p:sp>
        <p:nvSpPr>
          <p:cNvPr id="621571" name="Rectangle 3"/>
          <p:cNvSpPr>
            <a:spLocks noGrp="1" noChangeArrowheads="1"/>
          </p:cNvSpPr>
          <p:nvPr>
            <p:ph type="ctrTitle"/>
          </p:nvPr>
        </p:nvSpPr>
        <p:spPr>
          <a:xfrm>
            <a:off x="319088" y="3016250"/>
            <a:ext cx="4862512" cy="1327150"/>
          </a:xfrm>
        </p:spPr>
        <p:txBody>
          <a:bodyPr anchor="t"/>
          <a:lstStyle>
            <a:lvl1pPr>
              <a:defRPr/>
            </a:lvl1pPr>
          </a:lstStyle>
          <a:p>
            <a:r>
              <a:rPr lang="en-US" smtClean="0"/>
              <a:t>Click to edit Master title style</a:t>
            </a:r>
            <a:endParaRPr lang="en-US"/>
          </a:p>
        </p:txBody>
      </p:sp>
      <p:sp>
        <p:nvSpPr>
          <p:cNvPr id="621572" name="Rectangle 4"/>
          <p:cNvSpPr>
            <a:spLocks noGrp="1" noChangeArrowheads="1"/>
          </p:cNvSpPr>
          <p:nvPr>
            <p:ph type="subTitle" sz="quarter" idx="1"/>
          </p:nvPr>
        </p:nvSpPr>
        <p:spPr>
          <a:xfrm>
            <a:off x="319088" y="4495800"/>
            <a:ext cx="4862512" cy="838200"/>
          </a:xfrm>
        </p:spPr>
        <p:txBody>
          <a:bodyPr/>
          <a:lstStyle>
            <a:lvl1pPr>
              <a:lnSpc>
                <a:spcPct val="85000"/>
              </a:lnSpc>
              <a:defRPr>
                <a:solidFill>
                  <a:srgbClr val="00AADD"/>
                </a:solidFill>
              </a:defRPr>
            </a:lvl1pPr>
          </a:lstStyle>
          <a:p>
            <a:r>
              <a:rPr lang="en-US" smtClean="0"/>
              <a:t>Click to edit Master subtitle style</a:t>
            </a:r>
            <a:endParaRPr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1763" y="136525"/>
            <a:ext cx="2052637" cy="63992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9088" y="136525"/>
            <a:ext cx="6010275" cy="6399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319088" y="6573838"/>
            <a:ext cx="2209800" cy="228600"/>
          </a:xfrm>
          <a:prstGeom prst="rect">
            <a:avLst/>
          </a:prstGeom>
          <a:noFill/>
          <a:ln w="9525">
            <a:noFill/>
            <a:miter lim="800000"/>
            <a:headEnd/>
            <a:tailEnd/>
          </a:ln>
          <a:effectLst/>
        </p:spPr>
        <p:txBody>
          <a:bodyPr lIns="0" tIns="0" rIns="0" bIns="0" anchor="ctr"/>
          <a:lstStyle/>
          <a:p>
            <a:pPr eaLnBrk="0" hangingPunct="0">
              <a:defRPr/>
            </a:pPr>
            <a:r>
              <a:rPr lang="en-US" sz="800" dirty="0">
                <a:solidFill>
                  <a:srgbClr val="595959"/>
                </a:solidFill>
                <a:latin typeface="Arial" pitchFamily="34" charset="0"/>
              </a:rPr>
              <a:t>© </a:t>
            </a:r>
            <a:r>
              <a:rPr lang="en-US" sz="800" dirty="0" smtClean="0">
                <a:solidFill>
                  <a:srgbClr val="595959"/>
                </a:solidFill>
                <a:latin typeface="Arial" pitchFamily="34" charset="0"/>
              </a:rPr>
              <a:t>2009</a:t>
            </a:r>
            <a:r>
              <a:rPr lang="en-US" sz="800" baseline="0" dirty="0" smtClean="0">
                <a:solidFill>
                  <a:srgbClr val="595959"/>
                </a:solidFill>
                <a:latin typeface="Arial" pitchFamily="34" charset="0"/>
              </a:rPr>
              <a:t> </a:t>
            </a:r>
            <a:r>
              <a:rPr lang="en-US" sz="800" dirty="0" smtClean="0">
                <a:solidFill>
                  <a:srgbClr val="595959"/>
                </a:solidFill>
                <a:latin typeface="Arial" pitchFamily="34" charset="0"/>
              </a:rPr>
              <a:t>Autodesk </a:t>
            </a:r>
            <a:endParaRPr lang="en-US" sz="800" dirty="0">
              <a:solidFill>
                <a:srgbClr val="595959"/>
              </a:solidFill>
              <a:latin typeface="Arial" pitchFamily="34" charset="0"/>
            </a:endParaRPr>
          </a:p>
        </p:txBody>
      </p:sp>
      <p:sp>
        <p:nvSpPr>
          <p:cNvPr id="5" name="Rectangle 6"/>
          <p:cNvSpPr>
            <a:spLocks noChangeArrowheads="1"/>
          </p:cNvSpPr>
          <p:nvPr/>
        </p:nvSpPr>
        <p:spPr bwMode="auto">
          <a:xfrm>
            <a:off x="4572000" y="6573838"/>
            <a:ext cx="304800" cy="228600"/>
          </a:xfrm>
          <a:prstGeom prst="rect">
            <a:avLst/>
          </a:prstGeom>
          <a:noFill/>
          <a:ln w="9525">
            <a:noFill/>
            <a:miter lim="800000"/>
            <a:headEnd/>
            <a:tailEnd/>
          </a:ln>
          <a:effectLst/>
        </p:spPr>
        <p:txBody>
          <a:bodyPr lIns="0" tIns="0" rIns="0" bIns="0" anchor="ctr"/>
          <a:lstStyle/>
          <a:p>
            <a:pPr eaLnBrk="0" hangingPunct="0">
              <a:defRPr/>
            </a:pPr>
            <a:fld id="{2F7F3C68-C55B-4984-A69D-4A600E837BCA}" type="slidenum">
              <a:rPr lang="en-US" sz="800">
                <a:solidFill>
                  <a:srgbClr val="595959"/>
                </a:solidFill>
                <a:latin typeface="Arial" pitchFamily="34" charset="0"/>
              </a:rPr>
              <a:pPr eaLnBrk="0" hangingPunct="0">
                <a:defRPr/>
              </a:pPr>
              <a:t>‹#›</a:t>
            </a:fld>
            <a:endParaRPr lang="en-US" sz="800">
              <a:solidFill>
                <a:srgbClr val="595959"/>
              </a:solidFill>
              <a:latin typeface="Arial" pitchFamily="34" charset="0"/>
            </a:endParaRPr>
          </a:p>
        </p:txBody>
      </p:sp>
      <p:pic>
        <p:nvPicPr>
          <p:cNvPr id="6" name="Picture 9" descr="seg_black"/>
          <p:cNvPicPr>
            <a:picLocks noChangeAspect="1" noChangeArrowheads="1"/>
          </p:cNvPicPr>
          <p:nvPr/>
        </p:nvPicPr>
        <p:blipFill>
          <a:blip r:embed="rId2"/>
          <a:srcRect/>
          <a:stretch>
            <a:fillRect/>
          </a:stretch>
        </p:blipFill>
        <p:spPr bwMode="auto">
          <a:xfrm>
            <a:off x="5943600" y="0"/>
            <a:ext cx="3200400" cy="6859588"/>
          </a:xfrm>
          <a:prstGeom prst="rect">
            <a:avLst/>
          </a:prstGeom>
          <a:noFill/>
          <a:ln w="9525">
            <a:noFill/>
            <a:miter lim="800000"/>
            <a:headEnd/>
            <a:tailEnd/>
          </a:ln>
        </p:spPr>
      </p:pic>
      <p:sp>
        <p:nvSpPr>
          <p:cNvPr id="621571" name="Rectangle 3"/>
          <p:cNvSpPr>
            <a:spLocks noGrp="1" noChangeArrowheads="1"/>
          </p:cNvSpPr>
          <p:nvPr>
            <p:ph type="ctrTitle"/>
          </p:nvPr>
        </p:nvSpPr>
        <p:spPr>
          <a:xfrm>
            <a:off x="319088" y="3016250"/>
            <a:ext cx="4862512" cy="1327150"/>
          </a:xfrm>
        </p:spPr>
        <p:txBody>
          <a:bodyPr anchor="t"/>
          <a:lstStyle>
            <a:lvl1pPr>
              <a:defRPr/>
            </a:lvl1pPr>
          </a:lstStyle>
          <a:p>
            <a:r>
              <a:rPr lang="en-US" smtClean="0"/>
              <a:t>Click to edit Master title style</a:t>
            </a:r>
            <a:endParaRPr lang="en-US"/>
          </a:p>
        </p:txBody>
      </p:sp>
      <p:sp>
        <p:nvSpPr>
          <p:cNvPr id="621572" name="Rectangle 4"/>
          <p:cNvSpPr>
            <a:spLocks noGrp="1" noChangeArrowheads="1"/>
          </p:cNvSpPr>
          <p:nvPr>
            <p:ph type="subTitle" sz="quarter" idx="1"/>
          </p:nvPr>
        </p:nvSpPr>
        <p:spPr>
          <a:xfrm>
            <a:off x="319088" y="4495800"/>
            <a:ext cx="4862512" cy="838200"/>
          </a:xfrm>
        </p:spPr>
        <p:txBody>
          <a:bodyPr/>
          <a:lstStyle>
            <a:lvl1pPr>
              <a:lnSpc>
                <a:spcPct val="85000"/>
              </a:lnSpc>
              <a:defRPr>
                <a:solidFill>
                  <a:srgbClr val="00AADD"/>
                </a:solidFill>
              </a:defRPr>
            </a:lvl1pPr>
          </a:lstStyle>
          <a:p>
            <a:r>
              <a:rPr lang="en-US" smtClean="0"/>
              <a:t>Click to edit Master subtitle style</a:t>
            </a:r>
            <a:endParaRPr lang="en-US"/>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9088" y="1416050"/>
            <a:ext cx="4030662"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02150" y="1416050"/>
            <a:ext cx="4032250"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1763" y="136525"/>
            <a:ext cx="2052637" cy="63992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9088" y="136525"/>
            <a:ext cx="6010275" cy="6399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9088" y="1416050"/>
            <a:ext cx="4030662"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02150" y="1416050"/>
            <a:ext cx="4032250" cy="5119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20547" name="Text Box 3"/>
          <p:cNvSpPr txBox="1">
            <a:spLocks noChangeArrowheads="1"/>
          </p:cNvSpPr>
          <p:nvPr/>
        </p:nvSpPr>
        <p:spPr bwMode="auto">
          <a:xfrm>
            <a:off x="319088" y="6573838"/>
            <a:ext cx="2209800" cy="228600"/>
          </a:xfrm>
          <a:prstGeom prst="rect">
            <a:avLst/>
          </a:prstGeom>
          <a:noFill/>
          <a:ln w="9525">
            <a:noFill/>
            <a:miter lim="800000"/>
            <a:headEnd/>
            <a:tailEnd/>
          </a:ln>
          <a:effectLst/>
        </p:spPr>
        <p:txBody>
          <a:bodyPr lIns="0" tIns="0" rIns="0" bIns="0" anchor="ctr"/>
          <a:lstStyle/>
          <a:p>
            <a:pPr eaLnBrk="0" hangingPunct="0">
              <a:defRPr/>
            </a:pPr>
            <a:r>
              <a:rPr lang="en-US" sz="800" dirty="0">
                <a:solidFill>
                  <a:srgbClr val="595959"/>
                </a:solidFill>
                <a:latin typeface="Arial" pitchFamily="34" charset="0"/>
              </a:rPr>
              <a:t>© </a:t>
            </a:r>
            <a:r>
              <a:rPr lang="en-US" sz="800" dirty="0" smtClean="0">
                <a:solidFill>
                  <a:srgbClr val="595959"/>
                </a:solidFill>
                <a:latin typeface="Arial" pitchFamily="34" charset="0"/>
              </a:rPr>
              <a:t>2009 </a:t>
            </a:r>
            <a:r>
              <a:rPr lang="en-US" sz="800" dirty="0">
                <a:solidFill>
                  <a:srgbClr val="595959"/>
                </a:solidFill>
                <a:latin typeface="Arial" pitchFamily="34" charset="0"/>
              </a:rPr>
              <a:t>Autodesk </a:t>
            </a:r>
          </a:p>
        </p:txBody>
      </p:sp>
      <p:sp>
        <p:nvSpPr>
          <p:cNvPr id="1027" name="Rectangle 4"/>
          <p:cNvSpPr>
            <a:spLocks noGrp="1" noChangeArrowheads="1"/>
          </p:cNvSpPr>
          <p:nvPr>
            <p:ph type="body" idx="1"/>
          </p:nvPr>
        </p:nvSpPr>
        <p:spPr bwMode="auto">
          <a:xfrm>
            <a:off x="319088" y="1416050"/>
            <a:ext cx="8215312" cy="5119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620549" name="Rectangle 5"/>
          <p:cNvSpPr>
            <a:spLocks noChangeArrowheads="1"/>
          </p:cNvSpPr>
          <p:nvPr/>
        </p:nvSpPr>
        <p:spPr bwMode="auto">
          <a:xfrm>
            <a:off x="4572000" y="6573838"/>
            <a:ext cx="304800" cy="228600"/>
          </a:xfrm>
          <a:prstGeom prst="rect">
            <a:avLst/>
          </a:prstGeom>
          <a:noFill/>
          <a:ln w="9525">
            <a:noFill/>
            <a:miter lim="800000"/>
            <a:headEnd/>
            <a:tailEnd/>
          </a:ln>
          <a:effectLst/>
        </p:spPr>
        <p:txBody>
          <a:bodyPr lIns="0" tIns="0" rIns="0" bIns="0" anchor="ctr"/>
          <a:lstStyle/>
          <a:p>
            <a:pPr eaLnBrk="0" hangingPunct="0">
              <a:defRPr/>
            </a:pPr>
            <a:fld id="{A3CE02EE-9F03-4F24-8745-9649D2126A76}" type="slidenum">
              <a:rPr lang="en-US" sz="800">
                <a:solidFill>
                  <a:srgbClr val="595959"/>
                </a:solidFill>
                <a:latin typeface="Arial" pitchFamily="34" charset="0"/>
              </a:rPr>
              <a:pPr eaLnBrk="0" hangingPunct="0">
                <a:defRPr/>
              </a:pPr>
              <a:t>‹#›</a:t>
            </a:fld>
            <a:endParaRPr lang="en-US" sz="800">
              <a:solidFill>
                <a:srgbClr val="595959"/>
              </a:solidFill>
              <a:latin typeface="Arial" pitchFamily="34" charset="0"/>
            </a:endParaRPr>
          </a:p>
        </p:txBody>
      </p:sp>
      <p:sp>
        <p:nvSpPr>
          <p:cNvPr id="1029" name="Rectangle 11"/>
          <p:cNvSpPr>
            <a:spLocks noGrp="1" noChangeArrowheads="1"/>
          </p:cNvSpPr>
          <p:nvPr>
            <p:ph type="title"/>
          </p:nvPr>
        </p:nvSpPr>
        <p:spPr bwMode="auto">
          <a:xfrm>
            <a:off x="319088" y="136525"/>
            <a:ext cx="82153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en-US" smtClean="0"/>
          </a:p>
        </p:txBody>
      </p:sp>
      <p:pic>
        <p:nvPicPr>
          <p:cNvPr id="1030" name="Picture 13" descr="bar_only_black"/>
          <p:cNvPicPr>
            <a:picLocks noChangeAspect="1" noChangeArrowheads="1"/>
          </p:cNvPicPr>
          <p:nvPr/>
        </p:nvPicPr>
        <p:blipFill>
          <a:blip r:embed="rId13"/>
          <a:srcRect/>
          <a:stretch>
            <a:fillRect/>
          </a:stretch>
        </p:blipFill>
        <p:spPr bwMode="auto">
          <a:xfrm>
            <a:off x="8550275" y="0"/>
            <a:ext cx="593725" cy="68595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med">
    <p:fade/>
  </p:transition>
  <p:txStyles>
    <p:titleStyle>
      <a:lvl1pPr algn="l" rtl="0" eaLnBrk="1" fontAlgn="base" hangingPunct="1">
        <a:lnSpc>
          <a:spcPct val="95000"/>
        </a:lnSpc>
        <a:spcBef>
          <a:spcPct val="0"/>
        </a:spcBef>
        <a:spcAft>
          <a:spcPct val="0"/>
        </a:spcAft>
        <a:defRPr sz="4000">
          <a:solidFill>
            <a:schemeClr val="bg1"/>
          </a:solidFill>
          <a:latin typeface="+mj-lt"/>
          <a:ea typeface="+mj-ea"/>
          <a:cs typeface="+mj-cs"/>
        </a:defRPr>
      </a:lvl1pPr>
      <a:lvl2pPr algn="l" rtl="0" eaLnBrk="1" fontAlgn="base" hangingPunct="1">
        <a:lnSpc>
          <a:spcPct val="95000"/>
        </a:lnSpc>
        <a:spcBef>
          <a:spcPct val="0"/>
        </a:spcBef>
        <a:spcAft>
          <a:spcPct val="0"/>
        </a:spcAft>
        <a:defRPr sz="4000">
          <a:solidFill>
            <a:schemeClr val="bg1"/>
          </a:solidFill>
          <a:latin typeface="Arial" pitchFamily="34" charset="0"/>
        </a:defRPr>
      </a:lvl2pPr>
      <a:lvl3pPr algn="l" rtl="0" eaLnBrk="1" fontAlgn="base" hangingPunct="1">
        <a:lnSpc>
          <a:spcPct val="95000"/>
        </a:lnSpc>
        <a:spcBef>
          <a:spcPct val="0"/>
        </a:spcBef>
        <a:spcAft>
          <a:spcPct val="0"/>
        </a:spcAft>
        <a:defRPr sz="4000">
          <a:solidFill>
            <a:schemeClr val="bg1"/>
          </a:solidFill>
          <a:latin typeface="Arial" pitchFamily="34" charset="0"/>
        </a:defRPr>
      </a:lvl3pPr>
      <a:lvl4pPr algn="l" rtl="0" eaLnBrk="1" fontAlgn="base" hangingPunct="1">
        <a:lnSpc>
          <a:spcPct val="95000"/>
        </a:lnSpc>
        <a:spcBef>
          <a:spcPct val="0"/>
        </a:spcBef>
        <a:spcAft>
          <a:spcPct val="0"/>
        </a:spcAft>
        <a:defRPr sz="4000">
          <a:solidFill>
            <a:schemeClr val="bg1"/>
          </a:solidFill>
          <a:latin typeface="Arial" pitchFamily="34" charset="0"/>
        </a:defRPr>
      </a:lvl4pPr>
      <a:lvl5pPr algn="l" rtl="0" eaLnBrk="1" fontAlgn="base" hangingPunct="1">
        <a:lnSpc>
          <a:spcPct val="95000"/>
        </a:lnSpc>
        <a:spcBef>
          <a:spcPct val="0"/>
        </a:spcBef>
        <a:spcAft>
          <a:spcPct val="0"/>
        </a:spcAft>
        <a:defRPr sz="4000">
          <a:solidFill>
            <a:schemeClr val="bg1"/>
          </a:solidFill>
          <a:latin typeface="Arial" pitchFamily="34" charset="0"/>
        </a:defRPr>
      </a:lvl5pPr>
      <a:lvl6pPr marL="457200" algn="l" rtl="0" eaLnBrk="1" fontAlgn="base" hangingPunct="1">
        <a:lnSpc>
          <a:spcPct val="95000"/>
        </a:lnSpc>
        <a:spcBef>
          <a:spcPct val="0"/>
        </a:spcBef>
        <a:spcAft>
          <a:spcPct val="0"/>
        </a:spcAft>
        <a:defRPr sz="4000">
          <a:solidFill>
            <a:schemeClr val="bg1"/>
          </a:solidFill>
          <a:latin typeface="Arial" pitchFamily="34" charset="0"/>
        </a:defRPr>
      </a:lvl6pPr>
      <a:lvl7pPr marL="914400" algn="l" rtl="0" eaLnBrk="1" fontAlgn="base" hangingPunct="1">
        <a:lnSpc>
          <a:spcPct val="95000"/>
        </a:lnSpc>
        <a:spcBef>
          <a:spcPct val="0"/>
        </a:spcBef>
        <a:spcAft>
          <a:spcPct val="0"/>
        </a:spcAft>
        <a:defRPr sz="4000">
          <a:solidFill>
            <a:schemeClr val="bg1"/>
          </a:solidFill>
          <a:latin typeface="Arial" pitchFamily="34" charset="0"/>
        </a:defRPr>
      </a:lvl7pPr>
      <a:lvl8pPr marL="1371600" algn="l" rtl="0" eaLnBrk="1" fontAlgn="base" hangingPunct="1">
        <a:lnSpc>
          <a:spcPct val="95000"/>
        </a:lnSpc>
        <a:spcBef>
          <a:spcPct val="0"/>
        </a:spcBef>
        <a:spcAft>
          <a:spcPct val="0"/>
        </a:spcAft>
        <a:defRPr sz="4000">
          <a:solidFill>
            <a:schemeClr val="bg1"/>
          </a:solidFill>
          <a:latin typeface="Arial" pitchFamily="34" charset="0"/>
        </a:defRPr>
      </a:lvl8pPr>
      <a:lvl9pPr marL="1828800" algn="l" rtl="0" eaLnBrk="1" fontAlgn="base" hangingPunct="1">
        <a:lnSpc>
          <a:spcPct val="95000"/>
        </a:lnSpc>
        <a:spcBef>
          <a:spcPct val="0"/>
        </a:spcBef>
        <a:spcAft>
          <a:spcPct val="0"/>
        </a:spcAft>
        <a:defRPr sz="4000">
          <a:solidFill>
            <a:schemeClr val="bg1"/>
          </a:solidFill>
          <a:latin typeface="Arial" pitchFamily="34" charset="0"/>
        </a:defRPr>
      </a:lvl9pPr>
    </p:titleStyle>
    <p:bodyStyle>
      <a:lvl1pPr marL="342900" indent="-342900" algn="l" rtl="0" eaLnBrk="1" fontAlgn="base" hangingPunct="1">
        <a:spcBef>
          <a:spcPct val="15000"/>
        </a:spcBef>
        <a:spcAft>
          <a:spcPct val="15000"/>
        </a:spcAft>
        <a:buChar char="•"/>
        <a:defRPr sz="2400">
          <a:solidFill>
            <a:schemeClr val="bg1"/>
          </a:solidFill>
          <a:latin typeface="+mn-lt"/>
          <a:ea typeface="+mn-ea"/>
          <a:cs typeface="+mn-cs"/>
        </a:defRPr>
      </a:lvl1pPr>
      <a:lvl2pPr marL="347663" indent="-233363" algn="l" rtl="0" eaLnBrk="1" fontAlgn="base" hangingPunct="1">
        <a:spcBef>
          <a:spcPct val="15000"/>
        </a:spcBef>
        <a:spcAft>
          <a:spcPct val="15000"/>
        </a:spcAft>
        <a:buClr>
          <a:srgbClr val="00AADD"/>
        </a:buClr>
        <a:buSzPct val="80000"/>
        <a:buFont typeface="Wingdings" pitchFamily="2" charset="2"/>
        <a:buChar char="§"/>
        <a:defRPr sz="2000">
          <a:solidFill>
            <a:schemeClr val="bg1"/>
          </a:solidFill>
          <a:latin typeface="+mn-lt"/>
        </a:defRPr>
      </a:lvl2pPr>
      <a:lvl3pPr marL="690563" indent="-228600" algn="l" rtl="0" eaLnBrk="1" fontAlgn="base" hangingPunct="1">
        <a:spcBef>
          <a:spcPct val="15000"/>
        </a:spcBef>
        <a:spcAft>
          <a:spcPct val="15000"/>
        </a:spcAft>
        <a:buClr>
          <a:srgbClr val="00AADD"/>
        </a:buClr>
        <a:buSzPct val="80000"/>
        <a:buFont typeface="Wingdings" pitchFamily="2" charset="2"/>
        <a:buChar char="§"/>
        <a:defRPr sz="2000">
          <a:solidFill>
            <a:schemeClr val="bg1"/>
          </a:solidFill>
          <a:latin typeface="+mn-lt"/>
        </a:defRPr>
      </a:lvl3pPr>
      <a:lvl4pPr marL="977900" indent="-173038" algn="l" rtl="0" eaLnBrk="1" fontAlgn="base" hangingPunct="1">
        <a:spcBef>
          <a:spcPct val="0"/>
        </a:spcBef>
        <a:spcAft>
          <a:spcPct val="5000"/>
        </a:spcAft>
        <a:buClr>
          <a:schemeClr val="bg1"/>
        </a:buClr>
        <a:buSzPct val="80000"/>
        <a:buFont typeface="Wingdings" pitchFamily="2" charset="2"/>
        <a:buChar char="–"/>
        <a:defRPr sz="2000">
          <a:solidFill>
            <a:schemeClr val="bg1"/>
          </a:solidFill>
          <a:latin typeface="+mn-lt"/>
        </a:defRPr>
      </a:lvl4pPr>
      <a:lvl5pPr marL="1714500" indent="-228600" algn="l" rtl="0" eaLnBrk="1" fontAlgn="base" hangingPunct="1">
        <a:spcBef>
          <a:spcPct val="10000"/>
        </a:spcBef>
        <a:spcAft>
          <a:spcPct val="10000"/>
        </a:spcAft>
        <a:buClr>
          <a:schemeClr val="bg1"/>
        </a:buClr>
        <a:buSzPct val="80000"/>
        <a:buFont typeface="Wingdings" pitchFamily="2" charset="2"/>
        <a:buChar char="»"/>
        <a:defRPr sz="2000">
          <a:solidFill>
            <a:schemeClr val="bg1"/>
          </a:solidFill>
          <a:latin typeface="+mn-lt"/>
        </a:defRPr>
      </a:lvl5pPr>
      <a:lvl6pPr marL="21717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6pPr>
      <a:lvl7pPr marL="26289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7pPr>
      <a:lvl8pPr marL="30861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8pPr>
      <a:lvl9pPr marL="35433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20547" name="Text Box 3"/>
          <p:cNvSpPr txBox="1">
            <a:spLocks noChangeArrowheads="1"/>
          </p:cNvSpPr>
          <p:nvPr/>
        </p:nvSpPr>
        <p:spPr bwMode="auto">
          <a:xfrm>
            <a:off x="319088" y="6573838"/>
            <a:ext cx="2209800" cy="228600"/>
          </a:xfrm>
          <a:prstGeom prst="rect">
            <a:avLst/>
          </a:prstGeom>
          <a:noFill/>
          <a:ln w="9525">
            <a:noFill/>
            <a:miter lim="800000"/>
            <a:headEnd/>
            <a:tailEnd/>
          </a:ln>
          <a:effectLst/>
        </p:spPr>
        <p:txBody>
          <a:bodyPr lIns="0" tIns="0" rIns="0" bIns="0" anchor="ctr"/>
          <a:lstStyle/>
          <a:p>
            <a:pPr eaLnBrk="0" hangingPunct="0">
              <a:defRPr/>
            </a:pPr>
            <a:r>
              <a:rPr lang="en-US" sz="800" dirty="0">
                <a:solidFill>
                  <a:srgbClr val="595959"/>
                </a:solidFill>
                <a:latin typeface="Arial" pitchFamily="34" charset="0"/>
              </a:rPr>
              <a:t>© </a:t>
            </a:r>
            <a:r>
              <a:rPr lang="en-US" sz="800" dirty="0" smtClean="0">
                <a:solidFill>
                  <a:srgbClr val="595959"/>
                </a:solidFill>
                <a:latin typeface="Arial" pitchFamily="34" charset="0"/>
              </a:rPr>
              <a:t>2009 </a:t>
            </a:r>
            <a:r>
              <a:rPr lang="en-US" sz="800" dirty="0">
                <a:solidFill>
                  <a:srgbClr val="595959"/>
                </a:solidFill>
                <a:latin typeface="Arial" pitchFamily="34" charset="0"/>
              </a:rPr>
              <a:t>Autodesk </a:t>
            </a:r>
          </a:p>
        </p:txBody>
      </p:sp>
      <p:sp>
        <p:nvSpPr>
          <p:cNvPr id="1027" name="Rectangle 4"/>
          <p:cNvSpPr>
            <a:spLocks noGrp="1" noChangeArrowheads="1"/>
          </p:cNvSpPr>
          <p:nvPr>
            <p:ph type="body" idx="1"/>
          </p:nvPr>
        </p:nvSpPr>
        <p:spPr bwMode="auto">
          <a:xfrm>
            <a:off x="319088" y="1416050"/>
            <a:ext cx="8215312" cy="51196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620549" name="Rectangle 5"/>
          <p:cNvSpPr>
            <a:spLocks noChangeArrowheads="1"/>
          </p:cNvSpPr>
          <p:nvPr/>
        </p:nvSpPr>
        <p:spPr bwMode="auto">
          <a:xfrm>
            <a:off x="4572000" y="6573838"/>
            <a:ext cx="304800" cy="228600"/>
          </a:xfrm>
          <a:prstGeom prst="rect">
            <a:avLst/>
          </a:prstGeom>
          <a:noFill/>
          <a:ln w="9525">
            <a:noFill/>
            <a:miter lim="800000"/>
            <a:headEnd/>
            <a:tailEnd/>
          </a:ln>
          <a:effectLst/>
        </p:spPr>
        <p:txBody>
          <a:bodyPr lIns="0" tIns="0" rIns="0" bIns="0" anchor="ctr"/>
          <a:lstStyle/>
          <a:p>
            <a:pPr eaLnBrk="0" hangingPunct="0">
              <a:defRPr/>
            </a:pPr>
            <a:fld id="{A3CE02EE-9F03-4F24-8745-9649D2126A76}" type="slidenum">
              <a:rPr lang="en-US" sz="800">
                <a:solidFill>
                  <a:srgbClr val="595959"/>
                </a:solidFill>
                <a:latin typeface="Arial" pitchFamily="34" charset="0"/>
              </a:rPr>
              <a:pPr eaLnBrk="0" hangingPunct="0">
                <a:defRPr/>
              </a:pPr>
              <a:t>‹#›</a:t>
            </a:fld>
            <a:endParaRPr lang="en-US" sz="800">
              <a:solidFill>
                <a:srgbClr val="595959"/>
              </a:solidFill>
              <a:latin typeface="Arial" pitchFamily="34" charset="0"/>
            </a:endParaRPr>
          </a:p>
        </p:txBody>
      </p:sp>
      <p:sp>
        <p:nvSpPr>
          <p:cNvPr id="1029" name="Rectangle 11"/>
          <p:cNvSpPr>
            <a:spLocks noGrp="1" noChangeArrowheads="1"/>
          </p:cNvSpPr>
          <p:nvPr>
            <p:ph type="title"/>
          </p:nvPr>
        </p:nvSpPr>
        <p:spPr bwMode="auto">
          <a:xfrm>
            <a:off x="319088" y="136525"/>
            <a:ext cx="8215312"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en-US" smtClean="0"/>
          </a:p>
        </p:txBody>
      </p:sp>
      <p:pic>
        <p:nvPicPr>
          <p:cNvPr id="1030" name="Picture 13" descr="bar_only_black"/>
          <p:cNvPicPr>
            <a:picLocks noChangeAspect="1" noChangeArrowheads="1"/>
          </p:cNvPicPr>
          <p:nvPr/>
        </p:nvPicPr>
        <p:blipFill>
          <a:blip r:embed="rId13"/>
          <a:srcRect/>
          <a:stretch>
            <a:fillRect/>
          </a:stretch>
        </p:blipFill>
        <p:spPr bwMode="auto">
          <a:xfrm>
            <a:off x="8550275" y="0"/>
            <a:ext cx="593725" cy="68595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med">
    <p:fade/>
  </p:transition>
  <p:txStyles>
    <p:titleStyle>
      <a:lvl1pPr algn="l" rtl="0" eaLnBrk="1" fontAlgn="base" hangingPunct="1">
        <a:lnSpc>
          <a:spcPct val="95000"/>
        </a:lnSpc>
        <a:spcBef>
          <a:spcPct val="0"/>
        </a:spcBef>
        <a:spcAft>
          <a:spcPct val="0"/>
        </a:spcAft>
        <a:defRPr sz="4000">
          <a:solidFill>
            <a:schemeClr val="bg1"/>
          </a:solidFill>
          <a:latin typeface="+mj-lt"/>
          <a:ea typeface="+mj-ea"/>
          <a:cs typeface="+mj-cs"/>
        </a:defRPr>
      </a:lvl1pPr>
      <a:lvl2pPr algn="l" rtl="0" eaLnBrk="1" fontAlgn="base" hangingPunct="1">
        <a:lnSpc>
          <a:spcPct val="95000"/>
        </a:lnSpc>
        <a:spcBef>
          <a:spcPct val="0"/>
        </a:spcBef>
        <a:spcAft>
          <a:spcPct val="0"/>
        </a:spcAft>
        <a:defRPr sz="4000">
          <a:solidFill>
            <a:schemeClr val="bg1"/>
          </a:solidFill>
          <a:latin typeface="Arial" pitchFamily="34" charset="0"/>
        </a:defRPr>
      </a:lvl2pPr>
      <a:lvl3pPr algn="l" rtl="0" eaLnBrk="1" fontAlgn="base" hangingPunct="1">
        <a:lnSpc>
          <a:spcPct val="95000"/>
        </a:lnSpc>
        <a:spcBef>
          <a:spcPct val="0"/>
        </a:spcBef>
        <a:spcAft>
          <a:spcPct val="0"/>
        </a:spcAft>
        <a:defRPr sz="4000">
          <a:solidFill>
            <a:schemeClr val="bg1"/>
          </a:solidFill>
          <a:latin typeface="Arial" pitchFamily="34" charset="0"/>
        </a:defRPr>
      </a:lvl3pPr>
      <a:lvl4pPr algn="l" rtl="0" eaLnBrk="1" fontAlgn="base" hangingPunct="1">
        <a:lnSpc>
          <a:spcPct val="95000"/>
        </a:lnSpc>
        <a:spcBef>
          <a:spcPct val="0"/>
        </a:spcBef>
        <a:spcAft>
          <a:spcPct val="0"/>
        </a:spcAft>
        <a:defRPr sz="4000">
          <a:solidFill>
            <a:schemeClr val="bg1"/>
          </a:solidFill>
          <a:latin typeface="Arial" pitchFamily="34" charset="0"/>
        </a:defRPr>
      </a:lvl4pPr>
      <a:lvl5pPr algn="l" rtl="0" eaLnBrk="1" fontAlgn="base" hangingPunct="1">
        <a:lnSpc>
          <a:spcPct val="95000"/>
        </a:lnSpc>
        <a:spcBef>
          <a:spcPct val="0"/>
        </a:spcBef>
        <a:spcAft>
          <a:spcPct val="0"/>
        </a:spcAft>
        <a:defRPr sz="4000">
          <a:solidFill>
            <a:schemeClr val="bg1"/>
          </a:solidFill>
          <a:latin typeface="Arial" pitchFamily="34" charset="0"/>
        </a:defRPr>
      </a:lvl5pPr>
      <a:lvl6pPr marL="457200" algn="l" rtl="0" eaLnBrk="1" fontAlgn="base" hangingPunct="1">
        <a:lnSpc>
          <a:spcPct val="95000"/>
        </a:lnSpc>
        <a:spcBef>
          <a:spcPct val="0"/>
        </a:spcBef>
        <a:spcAft>
          <a:spcPct val="0"/>
        </a:spcAft>
        <a:defRPr sz="4000">
          <a:solidFill>
            <a:schemeClr val="bg1"/>
          </a:solidFill>
          <a:latin typeface="Arial" pitchFamily="34" charset="0"/>
        </a:defRPr>
      </a:lvl6pPr>
      <a:lvl7pPr marL="914400" algn="l" rtl="0" eaLnBrk="1" fontAlgn="base" hangingPunct="1">
        <a:lnSpc>
          <a:spcPct val="95000"/>
        </a:lnSpc>
        <a:spcBef>
          <a:spcPct val="0"/>
        </a:spcBef>
        <a:spcAft>
          <a:spcPct val="0"/>
        </a:spcAft>
        <a:defRPr sz="4000">
          <a:solidFill>
            <a:schemeClr val="bg1"/>
          </a:solidFill>
          <a:latin typeface="Arial" pitchFamily="34" charset="0"/>
        </a:defRPr>
      </a:lvl7pPr>
      <a:lvl8pPr marL="1371600" algn="l" rtl="0" eaLnBrk="1" fontAlgn="base" hangingPunct="1">
        <a:lnSpc>
          <a:spcPct val="95000"/>
        </a:lnSpc>
        <a:spcBef>
          <a:spcPct val="0"/>
        </a:spcBef>
        <a:spcAft>
          <a:spcPct val="0"/>
        </a:spcAft>
        <a:defRPr sz="4000">
          <a:solidFill>
            <a:schemeClr val="bg1"/>
          </a:solidFill>
          <a:latin typeface="Arial" pitchFamily="34" charset="0"/>
        </a:defRPr>
      </a:lvl8pPr>
      <a:lvl9pPr marL="1828800" algn="l" rtl="0" eaLnBrk="1" fontAlgn="base" hangingPunct="1">
        <a:lnSpc>
          <a:spcPct val="95000"/>
        </a:lnSpc>
        <a:spcBef>
          <a:spcPct val="0"/>
        </a:spcBef>
        <a:spcAft>
          <a:spcPct val="0"/>
        </a:spcAft>
        <a:defRPr sz="4000">
          <a:solidFill>
            <a:schemeClr val="bg1"/>
          </a:solidFill>
          <a:latin typeface="Arial" pitchFamily="34" charset="0"/>
        </a:defRPr>
      </a:lvl9pPr>
    </p:titleStyle>
    <p:bodyStyle>
      <a:lvl1pPr marL="342900" indent="-342900" algn="l" rtl="0" eaLnBrk="1" fontAlgn="base" hangingPunct="1">
        <a:spcBef>
          <a:spcPct val="15000"/>
        </a:spcBef>
        <a:spcAft>
          <a:spcPct val="15000"/>
        </a:spcAft>
        <a:buChar char="•"/>
        <a:defRPr sz="2400">
          <a:solidFill>
            <a:schemeClr val="bg1"/>
          </a:solidFill>
          <a:latin typeface="+mn-lt"/>
          <a:ea typeface="+mn-ea"/>
          <a:cs typeface="+mn-cs"/>
        </a:defRPr>
      </a:lvl1pPr>
      <a:lvl2pPr marL="347663" indent="-233363" algn="l" rtl="0" eaLnBrk="1" fontAlgn="base" hangingPunct="1">
        <a:spcBef>
          <a:spcPct val="15000"/>
        </a:spcBef>
        <a:spcAft>
          <a:spcPct val="15000"/>
        </a:spcAft>
        <a:buClr>
          <a:srgbClr val="00AADD"/>
        </a:buClr>
        <a:buSzPct val="80000"/>
        <a:buFont typeface="Wingdings" pitchFamily="2" charset="2"/>
        <a:buChar char="§"/>
        <a:defRPr sz="2000">
          <a:solidFill>
            <a:schemeClr val="bg1"/>
          </a:solidFill>
          <a:latin typeface="+mn-lt"/>
        </a:defRPr>
      </a:lvl2pPr>
      <a:lvl3pPr marL="690563" indent="-228600" algn="l" rtl="0" eaLnBrk="1" fontAlgn="base" hangingPunct="1">
        <a:spcBef>
          <a:spcPct val="15000"/>
        </a:spcBef>
        <a:spcAft>
          <a:spcPct val="15000"/>
        </a:spcAft>
        <a:buClr>
          <a:srgbClr val="00AADD"/>
        </a:buClr>
        <a:buSzPct val="80000"/>
        <a:buFont typeface="Wingdings" pitchFamily="2" charset="2"/>
        <a:buChar char="§"/>
        <a:defRPr sz="2000">
          <a:solidFill>
            <a:schemeClr val="bg1"/>
          </a:solidFill>
          <a:latin typeface="+mn-lt"/>
        </a:defRPr>
      </a:lvl3pPr>
      <a:lvl4pPr marL="977900" indent="-173038" algn="l" rtl="0" eaLnBrk="1" fontAlgn="base" hangingPunct="1">
        <a:spcBef>
          <a:spcPct val="0"/>
        </a:spcBef>
        <a:spcAft>
          <a:spcPct val="5000"/>
        </a:spcAft>
        <a:buClr>
          <a:schemeClr val="bg1"/>
        </a:buClr>
        <a:buSzPct val="80000"/>
        <a:buFont typeface="Wingdings" pitchFamily="2" charset="2"/>
        <a:buChar char="–"/>
        <a:defRPr sz="2000">
          <a:solidFill>
            <a:schemeClr val="bg1"/>
          </a:solidFill>
          <a:latin typeface="+mn-lt"/>
        </a:defRPr>
      </a:lvl4pPr>
      <a:lvl5pPr marL="1714500" indent="-228600" algn="l" rtl="0" eaLnBrk="1" fontAlgn="base" hangingPunct="1">
        <a:spcBef>
          <a:spcPct val="10000"/>
        </a:spcBef>
        <a:spcAft>
          <a:spcPct val="10000"/>
        </a:spcAft>
        <a:buClr>
          <a:schemeClr val="bg1"/>
        </a:buClr>
        <a:buSzPct val="80000"/>
        <a:buFont typeface="Wingdings" pitchFamily="2" charset="2"/>
        <a:buChar char="»"/>
        <a:defRPr sz="2000">
          <a:solidFill>
            <a:schemeClr val="bg1"/>
          </a:solidFill>
          <a:latin typeface="+mn-lt"/>
        </a:defRPr>
      </a:lvl5pPr>
      <a:lvl6pPr marL="21717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6pPr>
      <a:lvl7pPr marL="26289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7pPr>
      <a:lvl8pPr marL="30861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8pPr>
      <a:lvl9pPr marL="3543300" indent="-228600" algn="l" rtl="0" eaLnBrk="1" fontAlgn="base" hangingPunct="1">
        <a:spcBef>
          <a:spcPct val="10000"/>
        </a:spcBef>
        <a:spcAft>
          <a:spcPct val="10000"/>
        </a:spcAft>
        <a:buClr>
          <a:schemeClr val="bg1"/>
        </a:buClr>
        <a:buSzPct val="80000"/>
        <a:buFont typeface="Wingdings" pitchFamily="2" charset="2"/>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9088" y="3016250"/>
            <a:ext cx="7467622" cy="1327150"/>
          </a:xfrm>
        </p:spPr>
        <p:txBody>
          <a:bodyPr/>
          <a:lstStyle/>
          <a:p>
            <a:r>
              <a:rPr lang="en-CA" dirty="0" smtClean="0"/>
              <a:t>3ds Max – Webcast Training</a:t>
            </a:r>
            <a:endParaRPr lang="en-CA" dirty="0"/>
          </a:p>
        </p:txBody>
      </p:sp>
      <p:sp>
        <p:nvSpPr>
          <p:cNvPr id="3" name="Subtitle 2"/>
          <p:cNvSpPr>
            <a:spLocks noGrp="1"/>
          </p:cNvSpPr>
          <p:nvPr>
            <p:ph type="subTitle" sz="quarter" idx="1"/>
          </p:nvPr>
        </p:nvSpPr>
        <p:spPr/>
        <p:txBody>
          <a:bodyPr>
            <a:normAutofit fontScale="62500" lnSpcReduction="20000"/>
          </a:bodyPr>
          <a:lstStyle/>
          <a:p>
            <a:r>
              <a:rPr lang="en-CA" dirty="0" smtClean="0"/>
              <a:t>3ds max webcast training</a:t>
            </a:r>
          </a:p>
          <a:p>
            <a:r>
              <a:rPr lang="en-CA" dirty="0" smtClean="0"/>
              <a:t>Day 1 – introduction</a:t>
            </a:r>
          </a:p>
          <a:p>
            <a:endParaRPr lang="en-CA" dirty="0" smtClean="0"/>
          </a:p>
          <a:p>
            <a:r>
              <a:rPr lang="en-CA" dirty="0" smtClean="0"/>
              <a:t>Stephen </a:t>
            </a:r>
            <a:r>
              <a:rPr lang="en-CA" dirty="0" err="1" smtClean="0"/>
              <a:t>taylor</a:t>
            </a:r>
            <a:endParaRPr lang="en-CA" dirty="0"/>
          </a:p>
        </p:txBody>
      </p:sp>
      <p:sp>
        <p:nvSpPr>
          <p:cNvPr id="4" name="TextBox 3"/>
          <p:cNvSpPr txBox="1"/>
          <p:nvPr/>
        </p:nvSpPr>
        <p:spPr>
          <a:xfrm>
            <a:off x="5357818" y="6357958"/>
            <a:ext cx="3643338" cy="400110"/>
          </a:xfrm>
          <a:prstGeom prst="rect">
            <a:avLst/>
          </a:prstGeom>
          <a:noFill/>
        </p:spPr>
        <p:txBody>
          <a:bodyPr wrap="square" rtlCol="0">
            <a:spAutoFit/>
          </a:bodyPr>
          <a:lstStyle/>
          <a:p>
            <a:r>
              <a:rPr lang="en-CA" sz="2000" dirty="0" smtClean="0"/>
              <a:t>Autodesk Developers Network</a:t>
            </a:r>
            <a:endParaRPr lang="en-CA" sz="20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928670"/>
            <a:ext cx="8229600" cy="1143000"/>
          </a:xfrm>
        </p:spPr>
        <p:txBody>
          <a:bodyPr>
            <a:noAutofit/>
          </a:bodyPr>
          <a:lstStyle/>
          <a:p>
            <a:r>
              <a:rPr lang="en-CA" sz="5400" dirty="0" smtClean="0"/>
              <a:t>Parameter</a:t>
            </a:r>
            <a:br>
              <a:rPr lang="en-CA" sz="5400" dirty="0" smtClean="0"/>
            </a:br>
            <a:r>
              <a:rPr lang="en-CA" sz="5400" dirty="0" smtClean="0"/>
              <a:t>Block</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endParaRPr lang="en-CA" dirty="0" smtClean="0"/>
          </a:p>
          <a:p>
            <a:pPr algn="ctr">
              <a:buNone/>
            </a:pPr>
            <a:r>
              <a:rPr lang="en-CA" dirty="0" smtClean="0"/>
              <a:t>Max’s utility class for parameter management</a:t>
            </a:r>
          </a:p>
          <a:p>
            <a:pPr algn="ctr">
              <a:buNone/>
            </a:pPr>
            <a:endParaRPr lang="en-CA" dirty="0" smtClean="0"/>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Reference</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The max-implemented relationship between instances of </a:t>
            </a:r>
            <a:r>
              <a:rPr lang="en-CA" dirty="0" err="1" smtClean="0"/>
              <a:t>plugins</a:t>
            </a:r>
            <a:r>
              <a:rPr lang="en-CA" dirty="0" smtClean="0"/>
              <a:t>.</a:t>
            </a:r>
          </a:p>
          <a:p>
            <a:pPr algn="ctr">
              <a:buNone/>
            </a:pPr>
            <a:endParaRPr lang="en-CA" dirty="0" smtClean="0"/>
          </a:p>
          <a:p>
            <a:pPr algn="ctr">
              <a:buNone/>
            </a:pPr>
            <a:r>
              <a:rPr lang="en-CA" dirty="0" smtClean="0"/>
              <a:t>Never the C++ reference</a:t>
            </a: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Transform</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smtClean="0"/>
          </a:p>
          <a:p>
            <a:pPr algn="ctr">
              <a:buNone/>
            </a:pPr>
            <a:r>
              <a:rPr lang="en-CA" dirty="0" smtClean="0"/>
              <a:t>Describes the spatial relationship between objects in the scene</a:t>
            </a:r>
          </a:p>
          <a:p>
            <a:pPr algn="ctr">
              <a:buNone/>
            </a:pPr>
            <a:r>
              <a:rPr lang="en-CA" dirty="0" smtClean="0"/>
              <a:t>Includes position rotation &amp; scale</a:t>
            </a:r>
          </a:p>
          <a:p>
            <a:pPr algn="ctr">
              <a:buNone/>
            </a:pPr>
            <a:r>
              <a:rPr lang="en-CA" dirty="0" smtClean="0"/>
              <a:t>Represented by a Matrix</a:t>
            </a:r>
            <a:endParaRPr lang="en-CA" dirty="0"/>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Introductions</a:t>
            </a:r>
            <a:endParaRPr lang="en-CA" dirty="0"/>
          </a:p>
        </p:txBody>
      </p:sp>
      <p:sp>
        <p:nvSpPr>
          <p:cNvPr id="3" name="Content Placeholder 2"/>
          <p:cNvSpPr>
            <a:spLocks noGrp="1"/>
          </p:cNvSpPr>
          <p:nvPr>
            <p:ph idx="1"/>
          </p:nvPr>
        </p:nvSpPr>
        <p:spPr/>
        <p:txBody>
          <a:bodyPr/>
          <a:lstStyle/>
          <a:p>
            <a:pPr>
              <a:buNone/>
            </a:pPr>
            <a:endParaRPr lang="en-CA" dirty="0" smtClean="0"/>
          </a:p>
          <a:p>
            <a:pPr algn="ctr">
              <a:buNone/>
            </a:pPr>
            <a:r>
              <a:rPr lang="en-CA" dirty="0" smtClean="0"/>
              <a:t>Programmer, I would like you to meet 3ds Max</a:t>
            </a:r>
          </a:p>
          <a:p>
            <a:pPr algn="ctr">
              <a:buNone/>
            </a:pPr>
            <a:r>
              <a:rPr lang="en-CA" dirty="0" smtClean="0"/>
              <a:t>3ds Max, this is Programmer...</a:t>
            </a:r>
          </a:p>
          <a:p>
            <a:pPr algn="ctr">
              <a:buNone/>
            </a:pPr>
            <a:endParaRPr lang="en-CA" dirty="0" smtClean="0"/>
          </a:p>
          <a:p>
            <a:pPr algn="ctr">
              <a:buNone/>
            </a:pPr>
            <a:r>
              <a:rPr lang="en-CA" dirty="0" smtClean="0"/>
              <a:t>Please get to know each other...</a:t>
            </a:r>
            <a:endParaRPr lang="en-CA" dirty="0"/>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Max</a:t>
            </a:r>
            <a:endParaRPr lang="en-CA" dirty="0"/>
          </a:p>
        </p:txBody>
      </p:sp>
      <p:pic>
        <p:nvPicPr>
          <p:cNvPr id="2050" name="Picture 2"/>
          <p:cNvPicPr>
            <a:picLocks noGrp="1" noChangeAspect="1" noChangeArrowheads="1"/>
          </p:cNvPicPr>
          <p:nvPr>
            <p:ph idx="1"/>
          </p:nvPr>
        </p:nvPicPr>
        <p:blipFill>
          <a:blip r:embed="rId2"/>
          <a:stretch>
            <a:fillRect/>
          </a:stretch>
        </p:blipFill>
        <p:spPr bwMode="auto">
          <a:xfrm>
            <a:off x="957823" y="1416050"/>
            <a:ext cx="6937841" cy="5119688"/>
          </a:xfrm>
          <a:prstGeom prst="rect">
            <a:avLst/>
          </a:prstGeom>
          <a:noFill/>
          <a:ln w="9525">
            <a:noFill/>
            <a:miter lim="800000"/>
            <a:headEnd/>
            <a:tailEnd/>
          </a:ln>
          <a:effectLst/>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What do you want to do today?</a:t>
            </a:r>
            <a:endParaRPr lang="en-CA" dirty="0"/>
          </a:p>
        </p:txBody>
      </p:sp>
      <p:sp>
        <p:nvSpPr>
          <p:cNvPr id="3" name="Content Placeholder 2"/>
          <p:cNvSpPr>
            <a:spLocks noGrp="1"/>
          </p:cNvSpPr>
          <p:nvPr>
            <p:ph idx="1"/>
          </p:nvPr>
        </p:nvSpPr>
        <p:spPr/>
        <p:txBody>
          <a:bodyPr/>
          <a:lstStyle/>
          <a:p>
            <a:pPr>
              <a:buNone/>
            </a:pPr>
            <a:r>
              <a:rPr lang="en-CA" dirty="0" smtClean="0"/>
              <a:t>Lets Create Something</a:t>
            </a:r>
          </a:p>
          <a:p>
            <a:endParaRPr lang="en-CA" dirty="0" smtClean="0"/>
          </a:p>
          <a:p>
            <a:r>
              <a:rPr lang="en-CA" dirty="0" smtClean="0"/>
              <a:t>Download the Sample code </a:t>
            </a:r>
            <a:r>
              <a:rPr lang="en-CA" dirty="0" smtClean="0"/>
              <a:t>attached</a:t>
            </a:r>
            <a:endParaRPr lang="en-CA" dirty="0" smtClean="0"/>
          </a:p>
          <a:p>
            <a:endParaRPr lang="en-CA" dirty="0" smtClean="0"/>
          </a:p>
          <a:p>
            <a:r>
              <a:rPr lang="en-CA" dirty="0" smtClean="0"/>
              <a:t>Find function “</a:t>
            </a:r>
            <a:r>
              <a:rPr lang="en-CA" dirty="0" err="1" smtClean="0"/>
              <a:t>CreateParticleSystem</a:t>
            </a:r>
            <a:r>
              <a:rPr lang="en-CA" dirty="0" smtClean="0"/>
              <a:t>”</a:t>
            </a:r>
          </a:p>
          <a:p>
            <a:endParaRPr lang="en-CA" dirty="0" smtClean="0"/>
          </a:p>
          <a:p>
            <a:r>
              <a:rPr lang="en-CA" dirty="0" smtClean="0"/>
              <a:t>Create an Object, INode, Transform</a:t>
            </a:r>
          </a:p>
          <a:p>
            <a:endParaRPr lang="en-CA" dirty="0" smtClean="0"/>
          </a:p>
          <a:p>
            <a:endParaRPr lang="en-CA" dirty="0" smtClean="0"/>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CORE Interface</a:t>
            </a:r>
            <a:endParaRPr lang="en-CA" dirty="0"/>
          </a:p>
        </p:txBody>
      </p:sp>
      <p:sp>
        <p:nvSpPr>
          <p:cNvPr id="3" name="Content Placeholder 2"/>
          <p:cNvSpPr>
            <a:spLocks noGrp="1"/>
          </p:cNvSpPr>
          <p:nvPr>
            <p:ph idx="1"/>
          </p:nvPr>
        </p:nvSpPr>
        <p:spPr/>
        <p:txBody>
          <a:bodyPr/>
          <a:lstStyle/>
          <a:p>
            <a:r>
              <a:rPr lang="en-CA" dirty="0" smtClean="0"/>
              <a:t>Called “Interface”</a:t>
            </a:r>
          </a:p>
          <a:p>
            <a:r>
              <a:rPr lang="en-CA" dirty="0" smtClean="0"/>
              <a:t>Singleton – </a:t>
            </a:r>
            <a:r>
              <a:rPr lang="en-CA" dirty="0" err="1" smtClean="0"/>
              <a:t>GetCOREInterface</a:t>
            </a:r>
            <a:r>
              <a:rPr lang="en-CA" dirty="0" smtClean="0"/>
              <a:t>()</a:t>
            </a:r>
          </a:p>
          <a:p>
            <a:r>
              <a:rPr lang="en-CA" dirty="0" smtClean="0"/>
              <a:t>Access to the Application</a:t>
            </a:r>
          </a:p>
          <a:p>
            <a:pPr lvl="1"/>
            <a:r>
              <a:rPr lang="en-CA" dirty="0" smtClean="0"/>
              <a:t>Viewports</a:t>
            </a:r>
          </a:p>
          <a:p>
            <a:pPr lvl="1"/>
            <a:r>
              <a:rPr lang="en-CA" dirty="0" smtClean="0"/>
              <a:t>Scene graph</a:t>
            </a:r>
          </a:p>
          <a:p>
            <a:pPr lvl="1"/>
            <a:r>
              <a:rPr lang="en-CA" dirty="0" smtClean="0"/>
              <a:t>Object Creation</a:t>
            </a:r>
          </a:p>
          <a:p>
            <a:pPr lvl="1"/>
            <a:r>
              <a:rPr lang="en-CA" dirty="0" smtClean="0"/>
              <a:t>App-level commands (save/render/etc)</a:t>
            </a:r>
          </a:p>
          <a:p>
            <a:pPr lvl="1"/>
            <a:r>
              <a:rPr lang="en-CA" dirty="0" smtClean="0"/>
              <a:t>Applications State</a:t>
            </a:r>
          </a:p>
          <a:p>
            <a:endParaRPr lang="en-CA" dirty="0" smtClean="0"/>
          </a:p>
          <a:p>
            <a:endParaRPr lang="en-CA" dirty="0" smtClean="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CORE Interface</a:t>
            </a:r>
            <a:endParaRPr lang="en-CA" dirty="0"/>
          </a:p>
        </p:txBody>
      </p:sp>
      <p:sp>
        <p:nvSpPr>
          <p:cNvPr id="3" name="Content Placeholder 2"/>
          <p:cNvSpPr>
            <a:spLocks noGrp="1"/>
          </p:cNvSpPr>
          <p:nvPr>
            <p:ph idx="1"/>
          </p:nvPr>
        </p:nvSpPr>
        <p:spPr/>
        <p:txBody>
          <a:bodyPr>
            <a:normAutofit/>
          </a:bodyPr>
          <a:lstStyle/>
          <a:p>
            <a:r>
              <a:rPr lang="en-CA" dirty="0" smtClean="0"/>
              <a:t>Called “Interface”</a:t>
            </a:r>
          </a:p>
          <a:p>
            <a:r>
              <a:rPr lang="en-CA" dirty="0" smtClean="0"/>
              <a:t>Singleton – </a:t>
            </a:r>
            <a:r>
              <a:rPr lang="en-CA" dirty="0" err="1" smtClean="0"/>
              <a:t>GetCOREInterface</a:t>
            </a:r>
            <a:r>
              <a:rPr lang="en-CA" dirty="0" smtClean="0"/>
              <a:t>()</a:t>
            </a:r>
          </a:p>
          <a:p>
            <a:r>
              <a:rPr lang="en-CA" dirty="0" smtClean="0"/>
              <a:t>Access to the Application</a:t>
            </a:r>
          </a:p>
          <a:p>
            <a:pPr lvl="1"/>
            <a:r>
              <a:rPr lang="en-CA" dirty="0" smtClean="0"/>
              <a:t>Viewports</a:t>
            </a:r>
          </a:p>
          <a:p>
            <a:pPr lvl="1"/>
            <a:r>
              <a:rPr lang="en-CA" dirty="0" smtClean="0"/>
              <a:t>Scene graph</a:t>
            </a:r>
          </a:p>
          <a:p>
            <a:pPr lvl="1"/>
            <a:r>
              <a:rPr lang="en-CA" dirty="0" smtClean="0"/>
              <a:t>Object Creation</a:t>
            </a:r>
          </a:p>
          <a:p>
            <a:pPr lvl="1"/>
            <a:r>
              <a:rPr lang="en-CA" dirty="0" smtClean="0"/>
              <a:t>App-level commands (save/render/etc)</a:t>
            </a:r>
          </a:p>
          <a:p>
            <a:pPr lvl="1"/>
            <a:r>
              <a:rPr lang="en-CA" dirty="0" smtClean="0"/>
              <a:t>Applications State</a:t>
            </a:r>
          </a:p>
          <a:p>
            <a:endParaRPr lang="en-CA" dirty="0" smtClean="0"/>
          </a:p>
          <a:p>
            <a:r>
              <a:rPr lang="en-CA" dirty="0" err="1" smtClean="0"/>
              <a:t>CreateInstance</a:t>
            </a:r>
            <a:r>
              <a:rPr lang="en-CA" dirty="0" smtClean="0"/>
              <a:t>(</a:t>
            </a:r>
            <a:r>
              <a:rPr lang="en-CA" dirty="0" err="1" smtClean="0"/>
              <a:t>SClass_ID</a:t>
            </a:r>
            <a:r>
              <a:rPr lang="en-CA" dirty="0" smtClean="0"/>
              <a:t>, </a:t>
            </a:r>
            <a:r>
              <a:rPr lang="en-CA" dirty="0" err="1" smtClean="0"/>
              <a:t>Class_ID</a:t>
            </a:r>
            <a:r>
              <a:rPr lang="en-CA" dirty="0" smtClean="0"/>
              <a:t>);</a:t>
            </a: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Show me your ID, sir</a:t>
            </a:r>
            <a:endParaRPr lang="en-CA" dirty="0"/>
          </a:p>
        </p:txBody>
      </p:sp>
      <p:sp>
        <p:nvSpPr>
          <p:cNvPr id="3" name="Content Placeholder 2"/>
          <p:cNvSpPr>
            <a:spLocks noGrp="1"/>
          </p:cNvSpPr>
          <p:nvPr>
            <p:ph idx="1"/>
          </p:nvPr>
        </p:nvSpPr>
        <p:spPr/>
        <p:txBody>
          <a:bodyPr/>
          <a:lstStyle/>
          <a:p>
            <a:r>
              <a:rPr lang="en-CA" dirty="0" err="1" smtClean="0"/>
              <a:t>SClass_ID</a:t>
            </a:r>
            <a:endParaRPr lang="en-CA" dirty="0" smtClean="0"/>
          </a:p>
          <a:p>
            <a:pPr lvl="1"/>
            <a:r>
              <a:rPr lang="en-CA" dirty="0" smtClean="0"/>
              <a:t>Super Class ID: Identifies the job this </a:t>
            </a:r>
            <a:r>
              <a:rPr lang="en-CA" dirty="0" err="1" smtClean="0"/>
              <a:t>plugin</a:t>
            </a:r>
            <a:r>
              <a:rPr lang="en-CA" dirty="0" smtClean="0"/>
              <a:t> performs</a:t>
            </a:r>
          </a:p>
          <a:p>
            <a:pPr lvl="1"/>
            <a:endParaRPr lang="en-CA" dirty="0" smtClean="0"/>
          </a:p>
          <a:p>
            <a:r>
              <a:rPr lang="en-CA" dirty="0" err="1" smtClean="0"/>
              <a:t>Class_ID</a:t>
            </a:r>
            <a:endParaRPr lang="en-CA" dirty="0" smtClean="0"/>
          </a:p>
          <a:p>
            <a:pPr lvl="1"/>
            <a:r>
              <a:rPr lang="en-CA" dirty="0" smtClean="0"/>
              <a:t>Class ID: Unique identifier for the </a:t>
            </a:r>
            <a:r>
              <a:rPr lang="en-CA" dirty="0" err="1" smtClean="0"/>
              <a:t>plugin</a:t>
            </a:r>
            <a:r>
              <a:rPr lang="en-CA" dirty="0" smtClean="0"/>
              <a:t> </a:t>
            </a:r>
            <a:r>
              <a:rPr lang="en-CA" dirty="0" smtClean="0"/>
              <a:t>class</a:t>
            </a:r>
          </a:p>
          <a:p>
            <a:pPr lvl="1"/>
            <a:r>
              <a:rPr lang="en-CA" dirty="0" err="1" smtClean="0"/>
              <a:t>Class_ID</a:t>
            </a:r>
            <a:r>
              <a:rPr lang="en-CA" dirty="0" smtClean="0"/>
              <a:t>(</a:t>
            </a:r>
            <a:r>
              <a:rPr lang="en-CA" dirty="0" err="1" smtClean="0"/>
              <a:t>ulong</a:t>
            </a:r>
            <a:r>
              <a:rPr lang="en-CA" dirty="0" smtClean="0"/>
              <a:t> a, </a:t>
            </a:r>
            <a:r>
              <a:rPr lang="en-CA" dirty="0" err="1" smtClean="0"/>
              <a:t>ulong</a:t>
            </a:r>
            <a:r>
              <a:rPr lang="en-CA" dirty="0" smtClean="0"/>
              <a:t> b)</a:t>
            </a:r>
            <a:endParaRPr lang="en-CA" dirty="0" smtClean="0"/>
          </a:p>
          <a:p>
            <a:pPr lvl="1"/>
            <a:endParaRPr lang="en-CA" dirty="0" smtClean="0"/>
          </a:p>
          <a:p>
            <a:r>
              <a:rPr lang="en-CA" dirty="0" smtClean="0"/>
              <a:t>We find a lot of S/Class ID declarations in </a:t>
            </a:r>
            <a:r>
              <a:rPr lang="en-CA" dirty="0" err="1" smtClean="0"/>
              <a:t>plugapi.h</a:t>
            </a:r>
            <a:endParaRPr lang="en-CA" dirty="0" smtClean="0"/>
          </a:p>
          <a:p>
            <a:pPr lvl="1"/>
            <a:r>
              <a:rPr lang="en-CA" dirty="0" smtClean="0"/>
              <a:t>(or in the documentation – which is a recommended read!)</a:t>
            </a:r>
          </a:p>
          <a:p>
            <a:pPr lvl="1"/>
            <a:endParaRPr lang="en-CA" dirty="0" smtClean="0"/>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wants a cone?</a:t>
            </a:r>
            <a:endParaRPr lang="en-CA" dirty="0"/>
          </a:p>
        </p:txBody>
      </p:sp>
      <p:sp>
        <p:nvSpPr>
          <p:cNvPr id="3" name="Content Placeholder 2"/>
          <p:cNvSpPr>
            <a:spLocks noGrp="1"/>
          </p:cNvSpPr>
          <p:nvPr>
            <p:ph idx="1"/>
          </p:nvPr>
        </p:nvSpPr>
        <p:spPr/>
        <p:txBody>
          <a:bodyPr/>
          <a:lstStyle/>
          <a:p>
            <a:r>
              <a:rPr lang="en-CA" dirty="0" err="1" smtClean="0"/>
              <a:t>GetCOREInterface</a:t>
            </a:r>
            <a:r>
              <a:rPr lang="en-CA" dirty="0" smtClean="0"/>
              <a:t>()-&gt;</a:t>
            </a:r>
            <a:r>
              <a:rPr lang="en-CA" dirty="0" err="1" smtClean="0"/>
              <a:t>CreateInstance</a:t>
            </a:r>
            <a:r>
              <a:rPr lang="en-CA" dirty="0" smtClean="0"/>
              <a:t>(</a:t>
            </a:r>
            <a:br>
              <a:rPr lang="en-CA" dirty="0" smtClean="0"/>
            </a:br>
            <a:r>
              <a:rPr lang="en-CA" dirty="0" smtClean="0"/>
              <a:t>	GEOMOBJ_CLASS_ID,</a:t>
            </a:r>
            <a:br>
              <a:rPr lang="en-CA" dirty="0" smtClean="0"/>
            </a:br>
            <a:r>
              <a:rPr lang="en-CA" dirty="0" smtClean="0"/>
              <a:t>	</a:t>
            </a:r>
            <a:r>
              <a:rPr lang="en-CA" dirty="0" err="1" smtClean="0"/>
              <a:t>Class_ID</a:t>
            </a:r>
            <a:r>
              <a:rPr lang="en-CA" dirty="0" smtClean="0"/>
              <a:t>(CONE_CLASS_ID, 0));</a:t>
            </a:r>
          </a:p>
          <a:p>
            <a:endParaRPr lang="en-CA" dirty="0" smtClean="0"/>
          </a:p>
          <a:p>
            <a:r>
              <a:rPr lang="en-CA" dirty="0" smtClean="0"/>
              <a:t>Returns void*</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a:t>
            </a:r>
            <a:endParaRPr lang="en-CA" dirty="0"/>
          </a:p>
        </p:txBody>
      </p:sp>
      <p:sp>
        <p:nvSpPr>
          <p:cNvPr id="3" name="Content Placeholder 2"/>
          <p:cNvSpPr>
            <a:spLocks noGrp="1"/>
          </p:cNvSpPr>
          <p:nvPr>
            <p:ph idx="1"/>
          </p:nvPr>
        </p:nvSpPr>
        <p:spPr/>
        <p:txBody>
          <a:bodyPr/>
          <a:lstStyle/>
          <a:p>
            <a:r>
              <a:rPr lang="en-CA" dirty="0" smtClean="0"/>
              <a:t>Stephen Taylor</a:t>
            </a:r>
          </a:p>
          <a:p>
            <a:endParaRPr lang="en-CA" dirty="0" smtClean="0"/>
          </a:p>
          <a:p>
            <a:pPr lvl="1"/>
            <a:r>
              <a:rPr lang="en-CA" dirty="0" smtClean="0"/>
              <a:t>CAT</a:t>
            </a:r>
          </a:p>
          <a:p>
            <a:pPr lvl="1"/>
            <a:r>
              <a:rPr lang="en-CA" dirty="0" err="1" smtClean="0"/>
              <a:t>ColladaMax</a:t>
            </a:r>
            <a:endParaRPr lang="en-CA" dirty="0" smtClean="0"/>
          </a:p>
          <a:p>
            <a:pPr lvl="1"/>
            <a:r>
              <a:rPr lang="en-CA" dirty="0" smtClean="0"/>
              <a:t>Qualcomm</a:t>
            </a:r>
          </a:p>
          <a:p>
            <a:pPr lvl="1"/>
            <a:r>
              <a:rPr lang="en-CA" dirty="0" err="1" smtClean="0"/>
              <a:t>Gamebryo</a:t>
            </a:r>
            <a:endParaRPr lang="en-CA" dirty="0" smtClean="0"/>
          </a:p>
          <a:p>
            <a:pPr lvl="1"/>
            <a:r>
              <a:rPr lang="en-CA" dirty="0" smtClean="0"/>
              <a:t>Autodesk</a:t>
            </a:r>
          </a:p>
          <a:p>
            <a:pPr lvl="1"/>
            <a:endParaRPr lang="en-CA" dirty="0"/>
          </a:p>
        </p:txBody>
      </p:sp>
      <p:pic>
        <p:nvPicPr>
          <p:cNvPr id="1026" name="Picture 2"/>
          <p:cNvPicPr>
            <a:picLocks noChangeAspect="1" noChangeArrowheads="1"/>
          </p:cNvPicPr>
          <p:nvPr/>
        </p:nvPicPr>
        <p:blipFill>
          <a:blip r:embed="rId2"/>
          <a:srcRect/>
          <a:stretch>
            <a:fillRect/>
          </a:stretch>
        </p:blipFill>
        <p:spPr bwMode="auto">
          <a:xfrm>
            <a:off x="3643306" y="1500174"/>
            <a:ext cx="5144114" cy="4789496"/>
          </a:xfrm>
          <a:prstGeom prst="rect">
            <a:avLst/>
          </a:prstGeom>
          <a:noFill/>
          <a:ln w="9525">
            <a:noFill/>
            <a:miter lim="800000"/>
            <a:headEnd/>
            <a:tailEnd/>
          </a:ln>
          <a:effectLst/>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wants a cone?</a:t>
            </a:r>
            <a:endParaRPr lang="en-CA" dirty="0"/>
          </a:p>
        </p:txBody>
      </p:sp>
      <p:sp>
        <p:nvSpPr>
          <p:cNvPr id="3" name="Content Placeholder 2"/>
          <p:cNvSpPr>
            <a:spLocks noGrp="1"/>
          </p:cNvSpPr>
          <p:nvPr>
            <p:ph idx="1"/>
          </p:nvPr>
        </p:nvSpPr>
        <p:spPr/>
        <p:txBody>
          <a:bodyPr/>
          <a:lstStyle/>
          <a:p>
            <a:r>
              <a:rPr lang="en-CA" dirty="0" smtClean="0"/>
              <a:t>An Object </a:t>
            </a:r>
            <a:r>
              <a:rPr lang="en-CA" dirty="0" smtClean="0"/>
              <a:t>by itself is not part of the scene</a:t>
            </a:r>
            <a:endParaRPr lang="en-CA" dirty="0" smtClean="0"/>
          </a:p>
          <a:p>
            <a:pPr lvl="1"/>
            <a:r>
              <a:rPr lang="en-CA" dirty="0" smtClean="0"/>
              <a:t>The object class represents the object only</a:t>
            </a:r>
          </a:p>
          <a:p>
            <a:pPr lvl="1"/>
            <a:r>
              <a:rPr lang="en-CA" dirty="0" smtClean="0"/>
              <a:t>The scene tree is the ‘universe’</a:t>
            </a:r>
            <a:r>
              <a:rPr lang="en-CA" dirty="0" smtClean="0"/>
              <a:t>!</a:t>
            </a:r>
            <a:endParaRPr lang="en-CA" dirty="0" smtClean="0"/>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Who wants a cone?</a:t>
            </a:r>
            <a:endParaRPr lang="en-CA" dirty="0"/>
          </a:p>
        </p:txBody>
      </p:sp>
      <p:sp>
        <p:nvSpPr>
          <p:cNvPr id="3" name="Content Placeholder 2"/>
          <p:cNvSpPr>
            <a:spLocks noGrp="1"/>
          </p:cNvSpPr>
          <p:nvPr>
            <p:ph idx="1"/>
          </p:nvPr>
        </p:nvSpPr>
        <p:spPr/>
        <p:txBody>
          <a:bodyPr/>
          <a:lstStyle/>
          <a:p>
            <a:r>
              <a:rPr lang="en-CA" dirty="0" smtClean="0"/>
              <a:t>An Object </a:t>
            </a:r>
            <a:r>
              <a:rPr lang="en-CA" dirty="0" smtClean="0"/>
              <a:t>by itself is not part of the scene</a:t>
            </a:r>
            <a:endParaRPr lang="en-CA" dirty="0" smtClean="0"/>
          </a:p>
          <a:p>
            <a:pPr lvl="1"/>
            <a:r>
              <a:rPr lang="en-CA" dirty="0" smtClean="0"/>
              <a:t>The object class represents the object only</a:t>
            </a:r>
          </a:p>
          <a:p>
            <a:pPr lvl="1"/>
            <a:r>
              <a:rPr lang="en-CA" dirty="0" smtClean="0"/>
              <a:t>The scene </a:t>
            </a:r>
            <a:r>
              <a:rPr lang="en-CA" dirty="0" smtClean="0"/>
              <a:t>tree is </a:t>
            </a:r>
            <a:r>
              <a:rPr lang="en-CA" dirty="0" smtClean="0"/>
              <a:t>the ‘universe’!</a:t>
            </a:r>
          </a:p>
          <a:p>
            <a:pPr lvl="1"/>
            <a:endParaRPr lang="en-CA" dirty="0" smtClean="0"/>
          </a:p>
          <a:p>
            <a:r>
              <a:rPr lang="en-CA" dirty="0" smtClean="0"/>
              <a:t>A Node is the building block of the Scene</a:t>
            </a:r>
          </a:p>
          <a:p>
            <a:pPr lvl="1"/>
            <a:r>
              <a:rPr lang="en-CA" dirty="0" smtClean="0"/>
              <a:t>The Scene Tree is comprised exclusively of nodes</a:t>
            </a: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 ‘Node’ This</a:t>
            </a:r>
            <a:endParaRPr lang="en-CA" dirty="0"/>
          </a:p>
        </p:txBody>
      </p:sp>
      <p:sp>
        <p:nvSpPr>
          <p:cNvPr id="3" name="Content Placeholder 2"/>
          <p:cNvSpPr>
            <a:spLocks noGrp="1"/>
          </p:cNvSpPr>
          <p:nvPr>
            <p:ph idx="1"/>
          </p:nvPr>
        </p:nvSpPr>
        <p:spPr/>
        <p:txBody>
          <a:bodyPr>
            <a:normAutofit/>
          </a:bodyPr>
          <a:lstStyle/>
          <a:p>
            <a:r>
              <a:rPr lang="en-CA" dirty="0" err="1" smtClean="0"/>
              <a:t>INode</a:t>
            </a:r>
            <a:r>
              <a:rPr lang="en-CA" dirty="0" smtClean="0"/>
              <a:t> class is the nodes in the scene tree</a:t>
            </a:r>
          </a:p>
          <a:p>
            <a:endParaRPr lang="en-CA" dirty="0" smtClean="0"/>
          </a:p>
          <a:p>
            <a:r>
              <a:rPr lang="en-CA" dirty="0" smtClean="0"/>
              <a:t>Each </a:t>
            </a:r>
            <a:r>
              <a:rPr lang="en-CA" dirty="0" err="1" smtClean="0"/>
              <a:t>INode</a:t>
            </a:r>
            <a:r>
              <a:rPr lang="en-CA" dirty="0" smtClean="0"/>
              <a:t> </a:t>
            </a:r>
            <a:r>
              <a:rPr lang="en-CA" dirty="0" smtClean="0"/>
              <a:t>has an </a:t>
            </a:r>
            <a:r>
              <a:rPr lang="en-CA" dirty="0" smtClean="0"/>
              <a:t>Object</a:t>
            </a:r>
          </a:p>
          <a:p>
            <a:endParaRPr lang="en-CA" dirty="0" smtClean="0"/>
          </a:p>
          <a:p>
            <a:r>
              <a:rPr lang="en-CA" dirty="0" smtClean="0"/>
              <a:t>An </a:t>
            </a:r>
            <a:r>
              <a:rPr lang="en-CA" dirty="0" err="1" smtClean="0"/>
              <a:t>INode</a:t>
            </a:r>
            <a:r>
              <a:rPr lang="en-CA" dirty="0" smtClean="0"/>
              <a:t> stores the transform for its Object</a:t>
            </a:r>
          </a:p>
          <a:p>
            <a:endParaRPr lang="en-CA" dirty="0" smtClean="0"/>
          </a:p>
          <a:p>
            <a:r>
              <a:rPr lang="en-CA" dirty="0" smtClean="0"/>
              <a:t>The relationships between nodes in the tree are called Parent/Child relationships</a:t>
            </a:r>
          </a:p>
          <a:p>
            <a:pPr lvl="1"/>
            <a:r>
              <a:rPr lang="en-CA" dirty="0" smtClean="0"/>
              <a:t>Each nodes transform is relative to its parent</a:t>
            </a:r>
          </a:p>
          <a:p>
            <a:pPr lvl="1"/>
            <a:r>
              <a:rPr lang="en-CA" dirty="0" smtClean="0"/>
              <a:t>The tree is rooted in the ‘invisible’ root node.</a:t>
            </a:r>
          </a:p>
          <a:p>
            <a:pPr lvl="1"/>
            <a:endParaRPr lang="en-CA" dirty="0" smtClean="0"/>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Creating Nodes</a:t>
            </a:r>
            <a:endParaRPr lang="en-CA" dirty="0"/>
          </a:p>
        </p:txBody>
      </p:sp>
      <p:sp>
        <p:nvSpPr>
          <p:cNvPr id="3" name="Content Placeholder 2"/>
          <p:cNvSpPr>
            <a:spLocks noGrp="1"/>
          </p:cNvSpPr>
          <p:nvPr>
            <p:ph idx="1"/>
          </p:nvPr>
        </p:nvSpPr>
        <p:spPr/>
        <p:txBody>
          <a:bodyPr/>
          <a:lstStyle/>
          <a:p>
            <a:r>
              <a:rPr lang="en-CA" dirty="0" smtClean="0"/>
              <a:t>Core Interface</a:t>
            </a:r>
          </a:p>
          <a:p>
            <a:endParaRPr lang="en-CA" dirty="0" smtClean="0"/>
          </a:p>
          <a:p>
            <a:r>
              <a:rPr lang="en-CA" dirty="0" err="1" smtClean="0"/>
              <a:t>CreateObjectNode</a:t>
            </a:r>
            <a:r>
              <a:rPr lang="en-CA" dirty="0" smtClean="0"/>
              <a:t>(</a:t>
            </a:r>
            <a:r>
              <a:rPr lang="en-CA" dirty="0" err="1" smtClean="0"/>
              <a:t>BaseObject</a:t>
            </a:r>
            <a:r>
              <a:rPr lang="en-CA" dirty="0" smtClean="0"/>
              <a:t>* )</a:t>
            </a:r>
          </a:p>
          <a:p>
            <a:endParaRPr lang="en-CA" dirty="0" smtClean="0"/>
          </a:p>
          <a:p>
            <a:r>
              <a:rPr lang="en-CA" dirty="0" smtClean="0"/>
              <a:t>Returns </a:t>
            </a:r>
            <a:r>
              <a:rPr lang="en-CA" dirty="0" err="1" smtClean="0"/>
              <a:t>INode</a:t>
            </a:r>
            <a:r>
              <a:rPr lang="en-CA" dirty="0" smtClean="0"/>
              <a:t>*</a:t>
            </a:r>
            <a:endParaRPr lang="en-CA" dirty="0"/>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Transformers Go Places</a:t>
            </a:r>
            <a:endParaRPr lang="en-CA" dirty="0"/>
          </a:p>
        </p:txBody>
      </p:sp>
      <p:sp>
        <p:nvSpPr>
          <p:cNvPr id="3" name="Content Placeholder 2"/>
          <p:cNvSpPr>
            <a:spLocks noGrp="1"/>
          </p:cNvSpPr>
          <p:nvPr>
            <p:ph idx="1"/>
          </p:nvPr>
        </p:nvSpPr>
        <p:spPr/>
        <p:txBody>
          <a:bodyPr>
            <a:normAutofit/>
          </a:bodyPr>
          <a:lstStyle/>
          <a:p>
            <a:r>
              <a:rPr lang="en-CA" dirty="0" smtClean="0"/>
              <a:t>The transform of an object is defined by an </a:t>
            </a:r>
            <a:r>
              <a:rPr lang="en-CA" dirty="0" smtClean="0"/>
              <a:t>Matrix3</a:t>
            </a:r>
            <a:endParaRPr lang="en-CA" dirty="0" smtClean="0"/>
          </a:p>
          <a:p>
            <a:endParaRPr lang="en-CA" dirty="0" smtClean="0"/>
          </a:p>
          <a:p>
            <a:r>
              <a:rPr lang="en-CA" dirty="0" smtClean="0"/>
              <a:t>Matrix3::</a:t>
            </a:r>
            <a:r>
              <a:rPr lang="en-CA" dirty="0" smtClean="0"/>
              <a:t>Translate</a:t>
            </a:r>
          </a:p>
          <a:p>
            <a:pPr lvl="1"/>
            <a:r>
              <a:rPr lang="en-CA" dirty="0" smtClean="0"/>
              <a:t>Moves from the current position by the passed vector</a:t>
            </a:r>
          </a:p>
          <a:p>
            <a:pPr lvl="1"/>
            <a:endParaRPr lang="en-CA" dirty="0" smtClean="0"/>
          </a:p>
          <a:p>
            <a:r>
              <a:rPr lang="en-CA" dirty="0" smtClean="0"/>
              <a:t>Matrix3::</a:t>
            </a:r>
            <a:r>
              <a:rPr lang="en-CA" dirty="0" err="1" smtClean="0"/>
              <a:t>RotateX</a:t>
            </a:r>
            <a:endParaRPr lang="en-CA" dirty="0" smtClean="0"/>
          </a:p>
          <a:p>
            <a:pPr lvl="1"/>
            <a:r>
              <a:rPr lang="en-CA" dirty="0" smtClean="0"/>
              <a:t>Rotates the matrix around its own X axis by the passed number of degrees</a:t>
            </a:r>
          </a:p>
          <a:p>
            <a:pPr lvl="1"/>
            <a:endParaRPr lang="en-CA" dirty="0" smtClean="0"/>
          </a:p>
          <a:p>
            <a:r>
              <a:rPr lang="en-CA" dirty="0" smtClean="0"/>
              <a:t>Matrix3::</a:t>
            </a:r>
            <a:r>
              <a:rPr lang="en-CA" dirty="0" smtClean="0"/>
              <a:t>Scale</a:t>
            </a:r>
          </a:p>
          <a:p>
            <a:pPr lvl="1"/>
            <a:r>
              <a:rPr lang="en-CA" dirty="0" smtClean="0"/>
              <a:t>Make bigger or smaller</a:t>
            </a:r>
            <a:endParaRPr lang="en-CA" dirty="0" smtClean="0"/>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Transformers Go Places</a:t>
            </a:r>
            <a:endParaRPr lang="en-CA" dirty="0"/>
          </a:p>
        </p:txBody>
      </p:sp>
      <p:sp>
        <p:nvSpPr>
          <p:cNvPr id="3" name="Content Placeholder 2"/>
          <p:cNvSpPr>
            <a:spLocks noGrp="1"/>
          </p:cNvSpPr>
          <p:nvPr>
            <p:ph idx="1"/>
          </p:nvPr>
        </p:nvSpPr>
        <p:spPr/>
        <p:txBody>
          <a:bodyPr/>
          <a:lstStyle/>
          <a:p>
            <a:r>
              <a:rPr lang="en-CA" dirty="0" smtClean="0"/>
              <a:t>An </a:t>
            </a:r>
            <a:r>
              <a:rPr lang="en-CA" dirty="0" err="1" smtClean="0"/>
              <a:t>INode</a:t>
            </a:r>
            <a:r>
              <a:rPr lang="en-CA" dirty="0" smtClean="0"/>
              <a:t> stores a Matrix to define its transform</a:t>
            </a:r>
          </a:p>
          <a:p>
            <a:pPr lvl="1">
              <a:buNone/>
            </a:pPr>
            <a:endParaRPr lang="en-CA" dirty="0" smtClean="0"/>
          </a:p>
          <a:p>
            <a:r>
              <a:rPr lang="en-CA" dirty="0" err="1" smtClean="0"/>
              <a:t>INode</a:t>
            </a:r>
            <a:r>
              <a:rPr lang="en-CA" dirty="0" smtClean="0"/>
              <a:t>::</a:t>
            </a:r>
            <a:r>
              <a:rPr lang="en-CA" dirty="0" err="1" smtClean="0"/>
              <a:t>GetNodeTM</a:t>
            </a:r>
            <a:r>
              <a:rPr lang="en-CA" dirty="0" smtClean="0"/>
              <a:t>(Time)</a:t>
            </a:r>
          </a:p>
          <a:p>
            <a:pPr lvl="1"/>
            <a:r>
              <a:rPr lang="en-CA" dirty="0" smtClean="0"/>
              <a:t>Stands for Get Node Transformation Matrix</a:t>
            </a:r>
          </a:p>
          <a:p>
            <a:pPr lvl="1">
              <a:buNone/>
            </a:pPr>
            <a:endParaRPr lang="en-CA" dirty="0" smtClean="0"/>
          </a:p>
          <a:p>
            <a:r>
              <a:rPr lang="en-CA" dirty="0" err="1" smtClean="0"/>
              <a:t>INode</a:t>
            </a:r>
            <a:r>
              <a:rPr lang="en-CA" dirty="0" smtClean="0"/>
              <a:t>::</a:t>
            </a:r>
            <a:r>
              <a:rPr lang="en-CA" dirty="0" err="1" smtClean="0"/>
              <a:t>SetNodeTM</a:t>
            </a:r>
            <a:r>
              <a:rPr lang="en-CA" dirty="0" smtClean="0"/>
              <a:t>(Time, Matrix3);</a:t>
            </a:r>
          </a:p>
          <a:p>
            <a:pPr lvl="1"/>
            <a:r>
              <a:rPr lang="en-CA" dirty="0" smtClean="0"/>
              <a:t>This is what we call to change where our object appears</a:t>
            </a: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 </a:t>
            </a:r>
            <a:r>
              <a:rPr lang="en-CA" dirty="0" err="1" smtClean="0"/>
              <a:t>wanna</a:t>
            </a:r>
            <a:r>
              <a:rPr lang="en-CA" dirty="0" smtClean="0"/>
              <a:t> play too!</a:t>
            </a:r>
            <a:endParaRPr lang="en-CA" dirty="0"/>
          </a:p>
        </p:txBody>
      </p:sp>
      <p:sp>
        <p:nvSpPr>
          <p:cNvPr id="3" name="Content Placeholder 2"/>
          <p:cNvSpPr>
            <a:spLocks noGrp="1"/>
          </p:cNvSpPr>
          <p:nvPr>
            <p:ph idx="1"/>
          </p:nvPr>
        </p:nvSpPr>
        <p:spPr/>
        <p:txBody>
          <a:bodyPr/>
          <a:lstStyle/>
          <a:p>
            <a:endParaRPr lang="en-CA" dirty="0" smtClean="0"/>
          </a:p>
          <a:p>
            <a:r>
              <a:rPr lang="en-CA" dirty="0" smtClean="0"/>
              <a:t>Learning == (</a:t>
            </a:r>
            <a:r>
              <a:rPr lang="en-CA" dirty="0" err="1" smtClean="0"/>
              <a:t>Listening&amp;Doing</a:t>
            </a:r>
            <a:r>
              <a:rPr lang="en-CA" dirty="0" smtClean="0"/>
              <a:t>)</a:t>
            </a:r>
            <a:endParaRPr lang="en-CA" dirty="0"/>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 </a:t>
            </a:r>
            <a:r>
              <a:rPr lang="en-CA" dirty="0" err="1" smtClean="0"/>
              <a:t>wanna</a:t>
            </a:r>
            <a:r>
              <a:rPr lang="en-CA" dirty="0" smtClean="0"/>
              <a:t> play too!</a:t>
            </a:r>
            <a:endParaRPr lang="en-CA" dirty="0"/>
          </a:p>
        </p:txBody>
      </p:sp>
      <p:sp>
        <p:nvSpPr>
          <p:cNvPr id="3" name="Content Placeholder 2"/>
          <p:cNvSpPr>
            <a:spLocks noGrp="1"/>
          </p:cNvSpPr>
          <p:nvPr>
            <p:ph idx="1"/>
          </p:nvPr>
        </p:nvSpPr>
        <p:spPr/>
        <p:txBody>
          <a:bodyPr/>
          <a:lstStyle/>
          <a:p>
            <a:endParaRPr lang="en-CA" dirty="0" smtClean="0"/>
          </a:p>
          <a:p>
            <a:r>
              <a:rPr lang="en-CA" dirty="0" smtClean="0"/>
              <a:t>Learning == (</a:t>
            </a:r>
            <a:r>
              <a:rPr lang="en-CA" dirty="0" err="1" smtClean="0"/>
              <a:t>Listening&amp;Doing</a:t>
            </a:r>
            <a:r>
              <a:rPr lang="en-CA" dirty="0" smtClean="0"/>
              <a:t>)</a:t>
            </a:r>
          </a:p>
          <a:p>
            <a:endParaRPr lang="en-CA" dirty="0" smtClean="0"/>
          </a:p>
          <a:p>
            <a:r>
              <a:rPr lang="en-CA" dirty="0" smtClean="0"/>
              <a:t>Download the source code...</a:t>
            </a:r>
            <a:endParaRPr lang="en-CA" dirty="0"/>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 </a:t>
            </a:r>
            <a:r>
              <a:rPr lang="en-CA" dirty="0" err="1" smtClean="0"/>
              <a:t>wanna</a:t>
            </a:r>
            <a:r>
              <a:rPr lang="en-CA" dirty="0" smtClean="0"/>
              <a:t> play too!</a:t>
            </a:r>
            <a:endParaRPr lang="en-CA" dirty="0"/>
          </a:p>
        </p:txBody>
      </p:sp>
      <p:sp>
        <p:nvSpPr>
          <p:cNvPr id="3" name="Content Placeholder 2"/>
          <p:cNvSpPr>
            <a:spLocks noGrp="1"/>
          </p:cNvSpPr>
          <p:nvPr>
            <p:ph idx="1"/>
          </p:nvPr>
        </p:nvSpPr>
        <p:spPr/>
        <p:txBody>
          <a:bodyPr/>
          <a:lstStyle/>
          <a:p>
            <a:endParaRPr lang="en-CA" dirty="0" smtClean="0"/>
          </a:p>
          <a:p>
            <a:r>
              <a:rPr lang="en-CA" dirty="0" smtClean="0"/>
              <a:t>Learning == (</a:t>
            </a:r>
            <a:r>
              <a:rPr lang="en-CA" dirty="0" err="1" smtClean="0"/>
              <a:t>Listening&amp;Doing</a:t>
            </a:r>
            <a:r>
              <a:rPr lang="en-CA" dirty="0" smtClean="0"/>
              <a:t>)</a:t>
            </a:r>
          </a:p>
          <a:p>
            <a:endParaRPr lang="en-CA" dirty="0" smtClean="0"/>
          </a:p>
          <a:p>
            <a:r>
              <a:rPr lang="en-CA" dirty="0" smtClean="0"/>
              <a:t>Download the source code...</a:t>
            </a:r>
          </a:p>
          <a:p>
            <a:endParaRPr lang="en-CA" dirty="0" smtClean="0"/>
          </a:p>
          <a:p>
            <a:r>
              <a:rPr lang="en-CA" dirty="0" smtClean="0"/>
              <a:t>Define 2 environment variables</a:t>
            </a:r>
          </a:p>
          <a:p>
            <a:pPr lvl="1"/>
            <a:r>
              <a:rPr lang="en-CA" dirty="0" smtClean="0"/>
              <a:t>MAX2009_PATH</a:t>
            </a:r>
          </a:p>
          <a:p>
            <a:pPr lvl="1"/>
            <a:r>
              <a:rPr lang="en-CA" dirty="0" smtClean="0"/>
              <a:t>MAX2009_PATHSDK</a:t>
            </a: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 </a:t>
            </a:r>
            <a:r>
              <a:rPr lang="en-CA" dirty="0" err="1" smtClean="0"/>
              <a:t>wanna</a:t>
            </a:r>
            <a:r>
              <a:rPr lang="en-CA" dirty="0" smtClean="0"/>
              <a:t> play too!</a:t>
            </a:r>
            <a:endParaRPr lang="en-CA" dirty="0"/>
          </a:p>
        </p:txBody>
      </p:sp>
      <p:pic>
        <p:nvPicPr>
          <p:cNvPr id="1026" name="Picture 2"/>
          <p:cNvPicPr>
            <a:picLocks noGrp="1" noChangeAspect="1" noChangeArrowheads="1"/>
          </p:cNvPicPr>
          <p:nvPr>
            <p:ph idx="1"/>
          </p:nvPr>
        </p:nvPicPr>
        <p:blipFill>
          <a:blip r:embed="rId3"/>
          <a:stretch>
            <a:fillRect/>
          </a:stretch>
        </p:blipFill>
        <p:spPr bwMode="auto">
          <a:xfrm>
            <a:off x="918809" y="1416050"/>
            <a:ext cx="7015869" cy="5119688"/>
          </a:xfrm>
          <a:prstGeom prst="rect">
            <a:avLst/>
          </a:prstGeom>
          <a:noFill/>
          <a:ln w="9525">
            <a:noFill/>
            <a:miter lim="800000"/>
            <a:headEnd/>
            <a:tailEnd/>
          </a:ln>
          <a:effectLst/>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err="1" smtClean="0"/>
              <a:t>Plugin</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An implementation of a 3ds Max defined interface</a:t>
            </a:r>
          </a:p>
          <a:p>
            <a:pPr algn="ctr">
              <a:buNone/>
            </a:pPr>
            <a:endParaRPr lang="en-CA" dirty="0" smtClean="0"/>
          </a:p>
          <a:p>
            <a:pPr algn="ctr">
              <a:buNone/>
            </a:pPr>
            <a:r>
              <a:rPr lang="en-CA" dirty="0" smtClean="0"/>
              <a:t>Never relates the physical compiled DLL</a:t>
            </a:r>
          </a:p>
          <a:p>
            <a:pPr algn="ctr">
              <a:buNone/>
            </a:pPr>
            <a:r>
              <a:rPr lang="en-CA" dirty="0" smtClean="0"/>
              <a:t>Not necessarily our work</a:t>
            </a:r>
          </a:p>
          <a:p>
            <a:pPr algn="ctr">
              <a:buNone/>
            </a:pPr>
            <a:r>
              <a:rPr lang="en-CA" dirty="0" smtClean="0"/>
              <a:t>Not necessarily 3</a:t>
            </a:r>
            <a:r>
              <a:rPr lang="en-CA" baseline="30000" dirty="0" smtClean="0"/>
              <a:t>rd</a:t>
            </a:r>
            <a:r>
              <a:rPr lang="en-CA" dirty="0" smtClean="0"/>
              <a:t> Party</a:t>
            </a:r>
          </a:p>
          <a:p>
            <a:pPr algn="ctr">
              <a:buNone/>
            </a:pPr>
            <a:r>
              <a:rPr lang="en-CA" dirty="0" smtClean="0"/>
              <a:t>Most ‘things’ you can create in Max are </a:t>
            </a:r>
            <a:r>
              <a:rPr lang="en-CA" dirty="0" err="1" smtClean="0"/>
              <a:t>plugins</a:t>
            </a:r>
            <a:endParaRPr lang="en-CA" dirty="0" smtClean="0"/>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Tasks! (1 of 5)</a:t>
            </a:r>
            <a:endParaRPr lang="en-CA" dirty="0"/>
          </a:p>
        </p:txBody>
      </p:sp>
      <p:sp>
        <p:nvSpPr>
          <p:cNvPr id="3" name="Content Placeholder 2"/>
          <p:cNvSpPr>
            <a:spLocks noGrp="1"/>
          </p:cNvSpPr>
          <p:nvPr>
            <p:ph idx="1"/>
          </p:nvPr>
        </p:nvSpPr>
        <p:spPr/>
        <p:txBody>
          <a:bodyPr/>
          <a:lstStyle/>
          <a:p>
            <a:endParaRPr lang="en-CA" dirty="0" smtClean="0"/>
          </a:p>
          <a:p>
            <a:endParaRPr lang="en-CA" dirty="0" smtClean="0"/>
          </a:p>
          <a:p>
            <a:endParaRPr lang="en-CA" dirty="0" smtClean="0"/>
          </a:p>
          <a:p>
            <a:r>
              <a:rPr lang="en-CA" dirty="0" smtClean="0"/>
              <a:t>Change the object created from a cone to a sphere</a:t>
            </a:r>
          </a:p>
          <a:p>
            <a:pPr lvl="1"/>
            <a:r>
              <a:rPr lang="en-CA" dirty="0" smtClean="0"/>
              <a:t>Search the SDK documentation for “Sphere </a:t>
            </a:r>
            <a:r>
              <a:rPr lang="en-CA" dirty="0" err="1" smtClean="0"/>
              <a:t>Class_ID</a:t>
            </a:r>
            <a:r>
              <a:rPr lang="en-CA" dirty="0" smtClean="0"/>
              <a:t>”</a:t>
            </a:r>
          </a:p>
          <a:p>
            <a:pPr lvl="1"/>
            <a:r>
              <a:rPr lang="en-CA" dirty="0" smtClean="0"/>
              <a:t>Look in the result “Class ID’s” (should be 5</a:t>
            </a:r>
            <a:r>
              <a:rPr lang="en-CA" baseline="30000" dirty="0" smtClean="0"/>
              <a:t>th</a:t>
            </a:r>
            <a:r>
              <a:rPr lang="en-CA" dirty="0" smtClean="0"/>
              <a:t> down)</a:t>
            </a:r>
          </a:p>
          <a:p>
            <a:pPr lvl="1"/>
            <a:r>
              <a:rPr lang="en-CA" dirty="0" smtClean="0"/>
              <a:t>Or – right click on the CONE_CLASS_ID, go to </a:t>
            </a:r>
            <a:r>
              <a:rPr lang="en-CA" dirty="0" smtClean="0"/>
              <a:t>definition</a:t>
            </a:r>
          </a:p>
          <a:p>
            <a:pPr lvl="1"/>
            <a:endParaRPr lang="en-CA" dirty="0" smtClean="0"/>
          </a:p>
          <a:p>
            <a:pPr lvl="1"/>
            <a:endParaRPr lang="en-CA" dirty="0" smtClean="0"/>
          </a:p>
          <a:p>
            <a:pPr lvl="1"/>
            <a:endParaRPr lang="en-CA" dirty="0" smtClean="0"/>
          </a:p>
        </p:txBody>
      </p:sp>
      <p:sp>
        <p:nvSpPr>
          <p:cNvPr id="6" name="TextBox 5"/>
          <p:cNvSpPr txBox="1"/>
          <p:nvPr/>
        </p:nvSpPr>
        <p:spPr>
          <a:xfrm>
            <a:off x="1928794" y="1500174"/>
            <a:ext cx="3967753" cy="369332"/>
          </a:xfrm>
          <a:prstGeom prst="rect">
            <a:avLst/>
          </a:prstGeom>
          <a:noFill/>
        </p:spPr>
        <p:txBody>
          <a:bodyPr wrap="none" rtlCol="0">
            <a:spAutoFit/>
          </a:bodyPr>
          <a:lstStyle/>
          <a:p>
            <a:r>
              <a:rPr lang="en-CA" dirty="0" smtClean="0">
                <a:solidFill>
                  <a:srgbClr val="00B0F0"/>
                </a:solidFill>
              </a:rPr>
              <a:t>Change feedback to Blue when done</a:t>
            </a:r>
            <a:endParaRPr lang="en-CA" dirty="0">
              <a:solidFill>
                <a:srgbClr val="00B0F0"/>
              </a:solidFill>
            </a:endParaRPr>
          </a:p>
        </p:txBody>
      </p:sp>
      <p:pic>
        <p:nvPicPr>
          <p:cNvPr id="4100" name="Picture 4"/>
          <p:cNvPicPr>
            <a:picLocks noChangeAspect="1" noChangeArrowheads="1"/>
          </p:cNvPicPr>
          <p:nvPr/>
        </p:nvPicPr>
        <p:blipFill>
          <a:blip r:embed="rId2"/>
          <a:srcRect/>
          <a:stretch>
            <a:fillRect/>
          </a:stretch>
        </p:blipFill>
        <p:spPr bwMode="auto">
          <a:xfrm>
            <a:off x="5857884" y="1428736"/>
            <a:ext cx="3038475" cy="466725"/>
          </a:xfrm>
          <a:prstGeom prst="rect">
            <a:avLst/>
          </a:prstGeom>
          <a:noFill/>
          <a:ln w="9525">
            <a:noFill/>
            <a:miter lim="800000"/>
            <a:headEnd/>
            <a:tailEnd/>
          </a:ln>
          <a:effectLst/>
        </p:spPr>
      </p:pic>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Tasks! (2 of 5)</a:t>
            </a:r>
            <a:endParaRPr lang="en-CA" dirty="0"/>
          </a:p>
        </p:txBody>
      </p:sp>
      <p:sp>
        <p:nvSpPr>
          <p:cNvPr id="3" name="Content Placeholder 2"/>
          <p:cNvSpPr>
            <a:spLocks noGrp="1"/>
          </p:cNvSpPr>
          <p:nvPr>
            <p:ph idx="1"/>
          </p:nvPr>
        </p:nvSpPr>
        <p:spPr/>
        <p:txBody>
          <a:bodyPr/>
          <a:lstStyle/>
          <a:p>
            <a:endParaRPr lang="en-CA" dirty="0" smtClean="0"/>
          </a:p>
          <a:p>
            <a:endParaRPr lang="en-CA" dirty="0" smtClean="0"/>
          </a:p>
          <a:p>
            <a:endParaRPr lang="en-CA" dirty="0" smtClean="0"/>
          </a:p>
          <a:p>
            <a:r>
              <a:rPr lang="en-CA" dirty="0" smtClean="0"/>
              <a:t>Cast our </a:t>
            </a:r>
            <a:r>
              <a:rPr lang="en-CA" dirty="0" smtClean="0"/>
              <a:t>o</a:t>
            </a:r>
            <a:r>
              <a:rPr lang="en-CA" dirty="0" smtClean="0"/>
              <a:t>bject </a:t>
            </a:r>
            <a:r>
              <a:rPr lang="en-CA" dirty="0" smtClean="0"/>
              <a:t>to type </a:t>
            </a:r>
            <a:r>
              <a:rPr lang="en-CA" dirty="0" err="1" smtClean="0"/>
              <a:t>GenSphere</a:t>
            </a:r>
            <a:r>
              <a:rPr lang="en-CA" dirty="0" smtClean="0"/>
              <a:t>, set its parameters</a:t>
            </a:r>
          </a:p>
          <a:p>
            <a:pPr lvl="1"/>
            <a:r>
              <a:rPr lang="en-CA" dirty="0" err="1" smtClean="0"/>
              <a:t>GenSphere</a:t>
            </a:r>
            <a:r>
              <a:rPr lang="en-CA" dirty="0" smtClean="0"/>
              <a:t>* </a:t>
            </a:r>
            <a:r>
              <a:rPr lang="en-CA" dirty="0" err="1" smtClean="0"/>
              <a:t>pGenSphere</a:t>
            </a:r>
            <a:r>
              <a:rPr lang="en-CA" dirty="0" smtClean="0"/>
              <a:t> = (</a:t>
            </a:r>
            <a:r>
              <a:rPr lang="en-CA" dirty="0" err="1" smtClean="0"/>
              <a:t>GenSphere</a:t>
            </a:r>
            <a:r>
              <a:rPr lang="en-CA" dirty="0" smtClean="0"/>
              <a:t>*)</a:t>
            </a:r>
            <a:r>
              <a:rPr lang="en-CA" dirty="0" err="1" smtClean="0"/>
              <a:t>pSphereObj</a:t>
            </a:r>
            <a:r>
              <a:rPr lang="en-CA" dirty="0" smtClean="0"/>
              <a:t>;</a:t>
            </a:r>
          </a:p>
          <a:p>
            <a:pPr lvl="1"/>
            <a:r>
              <a:rPr lang="en-CA" dirty="0" err="1" smtClean="0"/>
              <a:t>pGenSphere</a:t>
            </a:r>
            <a:r>
              <a:rPr lang="en-CA" dirty="0" smtClean="0"/>
              <a:t>-&gt;</a:t>
            </a:r>
            <a:r>
              <a:rPr lang="en-CA" dirty="0" err="1" smtClean="0"/>
              <a:t>SetParams</a:t>
            </a:r>
            <a:r>
              <a:rPr lang="en-CA" dirty="0" smtClean="0"/>
              <a:t>(5.0f, 20); // radius=5, </a:t>
            </a:r>
            <a:r>
              <a:rPr lang="en-CA" dirty="0" err="1" smtClean="0"/>
              <a:t>segs</a:t>
            </a:r>
            <a:r>
              <a:rPr lang="en-CA" dirty="0" smtClean="0"/>
              <a:t>=20</a:t>
            </a:r>
            <a:endParaRPr lang="en-CA" dirty="0"/>
          </a:p>
        </p:txBody>
      </p:sp>
      <p:sp>
        <p:nvSpPr>
          <p:cNvPr id="4" name="TextBox 3"/>
          <p:cNvSpPr txBox="1"/>
          <p:nvPr/>
        </p:nvSpPr>
        <p:spPr>
          <a:xfrm>
            <a:off x="1785918" y="1500174"/>
            <a:ext cx="4160434" cy="369332"/>
          </a:xfrm>
          <a:prstGeom prst="rect">
            <a:avLst/>
          </a:prstGeom>
          <a:noFill/>
        </p:spPr>
        <p:txBody>
          <a:bodyPr wrap="none" rtlCol="0">
            <a:spAutoFit/>
          </a:bodyPr>
          <a:lstStyle/>
          <a:p>
            <a:r>
              <a:rPr lang="en-CA" dirty="0" smtClean="0">
                <a:solidFill>
                  <a:srgbClr val="FFFF00"/>
                </a:solidFill>
              </a:rPr>
              <a:t>Change feedback to Yellow when done</a:t>
            </a:r>
            <a:endParaRPr lang="en-CA" dirty="0">
              <a:solidFill>
                <a:srgbClr val="FFFF00"/>
              </a:solidFill>
            </a:endParaRPr>
          </a:p>
        </p:txBody>
      </p:sp>
      <p:pic>
        <p:nvPicPr>
          <p:cNvPr id="5122" name="Picture 2"/>
          <p:cNvPicPr>
            <a:picLocks noChangeAspect="1" noChangeArrowheads="1"/>
          </p:cNvPicPr>
          <p:nvPr/>
        </p:nvPicPr>
        <p:blipFill>
          <a:blip r:embed="rId2"/>
          <a:srcRect/>
          <a:stretch>
            <a:fillRect/>
          </a:stretch>
        </p:blipFill>
        <p:spPr bwMode="auto">
          <a:xfrm>
            <a:off x="5929322" y="1428736"/>
            <a:ext cx="3019425" cy="466725"/>
          </a:xfrm>
          <a:prstGeom prst="rect">
            <a:avLst/>
          </a:prstGeom>
          <a:noFill/>
          <a:ln w="9525">
            <a:noFill/>
            <a:miter lim="800000"/>
            <a:headEnd/>
            <a:tailEnd/>
          </a:ln>
          <a:effectLst/>
        </p:spPr>
      </p:pic>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Tasks (3 of 5)</a:t>
            </a:r>
            <a:endParaRPr lang="en-CA" dirty="0"/>
          </a:p>
        </p:txBody>
      </p:sp>
      <p:sp>
        <p:nvSpPr>
          <p:cNvPr id="3" name="Content Placeholder 2"/>
          <p:cNvSpPr>
            <a:spLocks noGrp="1"/>
          </p:cNvSpPr>
          <p:nvPr>
            <p:ph idx="1"/>
          </p:nvPr>
        </p:nvSpPr>
        <p:spPr/>
        <p:txBody>
          <a:bodyPr/>
          <a:lstStyle/>
          <a:p>
            <a:endParaRPr lang="en-CA" dirty="0" smtClean="0"/>
          </a:p>
          <a:p>
            <a:r>
              <a:rPr lang="en-CA" dirty="0" smtClean="0"/>
              <a:t>Store the pointer to the created </a:t>
            </a:r>
            <a:r>
              <a:rPr lang="en-CA" dirty="0" err="1" smtClean="0"/>
              <a:t>INode</a:t>
            </a:r>
            <a:r>
              <a:rPr lang="en-CA" dirty="0" smtClean="0"/>
              <a:t> in a static variable</a:t>
            </a:r>
          </a:p>
          <a:p>
            <a:pPr lvl="2"/>
            <a:r>
              <a:rPr lang="en-CA" dirty="0" smtClean="0"/>
              <a:t>// Immediately after creating the new </a:t>
            </a:r>
            <a:r>
              <a:rPr lang="en-CA" dirty="0" err="1" smtClean="0"/>
              <a:t>INode</a:t>
            </a:r>
            <a:r>
              <a:rPr lang="en-CA" dirty="0" smtClean="0"/>
              <a:t> (</a:t>
            </a:r>
            <a:r>
              <a:rPr lang="en-CA" dirty="0" err="1" smtClean="0"/>
              <a:t>pNode</a:t>
            </a:r>
            <a:r>
              <a:rPr lang="en-CA" dirty="0" smtClean="0"/>
              <a:t>)</a:t>
            </a:r>
          </a:p>
          <a:p>
            <a:pPr lvl="1"/>
            <a:r>
              <a:rPr lang="en-CA" dirty="0" smtClean="0"/>
              <a:t>static </a:t>
            </a:r>
            <a:r>
              <a:rPr lang="en-CA" dirty="0" err="1" smtClean="0"/>
              <a:t>INode</a:t>
            </a:r>
            <a:r>
              <a:rPr lang="en-CA" dirty="0" smtClean="0"/>
              <a:t>* </a:t>
            </a:r>
            <a:r>
              <a:rPr lang="en-CA" dirty="0" err="1" smtClean="0"/>
              <a:t>p_LastNode</a:t>
            </a:r>
            <a:r>
              <a:rPr lang="en-CA" dirty="0" smtClean="0"/>
              <a:t> = NULL;</a:t>
            </a:r>
          </a:p>
          <a:p>
            <a:pPr lvl="1"/>
            <a:r>
              <a:rPr lang="en-CA" dirty="0" smtClean="0"/>
              <a:t>if (</a:t>
            </a:r>
            <a:r>
              <a:rPr lang="en-CA" dirty="0" err="1" smtClean="0"/>
              <a:t>p_LastNode</a:t>
            </a:r>
            <a:r>
              <a:rPr lang="en-CA" dirty="0" smtClean="0"/>
              <a:t> != NULL) {</a:t>
            </a:r>
          </a:p>
          <a:p>
            <a:pPr lvl="2"/>
            <a:r>
              <a:rPr lang="en-CA" dirty="0" smtClean="0"/>
              <a:t>// We’re going to do stuff here next task</a:t>
            </a:r>
          </a:p>
          <a:p>
            <a:pPr lvl="1"/>
            <a:r>
              <a:rPr lang="en-CA" dirty="0" smtClean="0"/>
              <a:t>}</a:t>
            </a:r>
          </a:p>
          <a:p>
            <a:pPr lvl="1"/>
            <a:r>
              <a:rPr lang="en-CA" dirty="0" err="1" smtClean="0"/>
              <a:t>p_LastNode</a:t>
            </a:r>
            <a:r>
              <a:rPr lang="en-CA" dirty="0" smtClean="0"/>
              <a:t> = </a:t>
            </a:r>
            <a:r>
              <a:rPr lang="en-CA" dirty="0" err="1" smtClean="0"/>
              <a:t>pNode</a:t>
            </a:r>
            <a:r>
              <a:rPr lang="en-CA" dirty="0" smtClean="0"/>
              <a:t>;</a:t>
            </a:r>
          </a:p>
        </p:txBody>
      </p:sp>
      <p:pic>
        <p:nvPicPr>
          <p:cNvPr id="6146" name="Picture 2"/>
          <p:cNvPicPr>
            <a:picLocks noChangeAspect="1" noChangeArrowheads="1"/>
          </p:cNvPicPr>
          <p:nvPr/>
        </p:nvPicPr>
        <p:blipFill>
          <a:blip r:embed="rId2"/>
          <a:srcRect/>
          <a:stretch>
            <a:fillRect/>
          </a:stretch>
        </p:blipFill>
        <p:spPr bwMode="auto">
          <a:xfrm>
            <a:off x="6000760" y="1428736"/>
            <a:ext cx="2971800" cy="447675"/>
          </a:xfrm>
          <a:prstGeom prst="rect">
            <a:avLst/>
          </a:prstGeom>
          <a:noFill/>
          <a:ln w="9525">
            <a:noFill/>
            <a:miter lim="800000"/>
            <a:headEnd/>
            <a:tailEnd/>
          </a:ln>
          <a:effectLst/>
        </p:spPr>
      </p:pic>
      <p:sp>
        <p:nvSpPr>
          <p:cNvPr id="5" name="TextBox 4"/>
          <p:cNvSpPr txBox="1"/>
          <p:nvPr/>
        </p:nvSpPr>
        <p:spPr>
          <a:xfrm>
            <a:off x="1928794" y="1500174"/>
            <a:ext cx="4172937" cy="369332"/>
          </a:xfrm>
          <a:prstGeom prst="rect">
            <a:avLst/>
          </a:prstGeom>
          <a:noFill/>
        </p:spPr>
        <p:txBody>
          <a:bodyPr wrap="none" rtlCol="0">
            <a:spAutoFit/>
          </a:bodyPr>
          <a:lstStyle/>
          <a:p>
            <a:r>
              <a:rPr lang="en-CA" dirty="0" smtClean="0">
                <a:solidFill>
                  <a:srgbClr val="7030A0"/>
                </a:solidFill>
              </a:rPr>
              <a:t>Change feedback to Purple when done</a:t>
            </a:r>
            <a:endParaRPr lang="en-CA" dirty="0">
              <a:solidFill>
                <a:srgbClr val="7030A0"/>
              </a:solidFill>
            </a:endParaRP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Tasks (4 of 5)</a:t>
            </a:r>
            <a:endParaRPr lang="en-CA" dirty="0"/>
          </a:p>
        </p:txBody>
      </p:sp>
      <p:sp>
        <p:nvSpPr>
          <p:cNvPr id="3" name="Content Placeholder 2"/>
          <p:cNvSpPr>
            <a:spLocks noGrp="1"/>
          </p:cNvSpPr>
          <p:nvPr>
            <p:ph idx="1"/>
          </p:nvPr>
        </p:nvSpPr>
        <p:spPr/>
        <p:txBody>
          <a:bodyPr/>
          <a:lstStyle/>
          <a:p>
            <a:endParaRPr lang="en-CA" dirty="0" smtClean="0"/>
          </a:p>
          <a:p>
            <a:endParaRPr lang="en-CA" dirty="0" smtClean="0"/>
          </a:p>
          <a:p>
            <a:endParaRPr lang="en-CA" dirty="0" smtClean="0"/>
          </a:p>
          <a:p>
            <a:r>
              <a:rPr lang="en-CA" dirty="0" smtClean="0"/>
              <a:t>Attach the last node as a child of the new node</a:t>
            </a:r>
          </a:p>
          <a:p>
            <a:pPr lvl="1"/>
            <a:r>
              <a:rPr lang="en-CA" dirty="0" smtClean="0"/>
              <a:t>if (</a:t>
            </a:r>
            <a:r>
              <a:rPr lang="en-CA" dirty="0" err="1" smtClean="0"/>
              <a:t>p_LastNode</a:t>
            </a:r>
            <a:r>
              <a:rPr lang="en-CA" dirty="0" smtClean="0"/>
              <a:t> != NULL) {</a:t>
            </a:r>
          </a:p>
          <a:p>
            <a:pPr lvl="1"/>
            <a:r>
              <a:rPr lang="en-CA" dirty="0" smtClean="0"/>
              <a:t>     </a:t>
            </a:r>
            <a:r>
              <a:rPr lang="en-CA" dirty="0" err="1" smtClean="0"/>
              <a:t>pNode</a:t>
            </a:r>
            <a:r>
              <a:rPr lang="en-CA" dirty="0" smtClean="0"/>
              <a:t>-&gt;</a:t>
            </a:r>
            <a:r>
              <a:rPr lang="en-CA" dirty="0" err="1" smtClean="0"/>
              <a:t>AttachChild</a:t>
            </a:r>
            <a:r>
              <a:rPr lang="en-CA" dirty="0" smtClean="0"/>
              <a:t>(</a:t>
            </a:r>
            <a:r>
              <a:rPr lang="en-CA" dirty="0" err="1" smtClean="0"/>
              <a:t>p_LastNode</a:t>
            </a:r>
            <a:r>
              <a:rPr lang="en-CA" dirty="0" smtClean="0"/>
              <a:t>);</a:t>
            </a:r>
          </a:p>
          <a:p>
            <a:pPr lvl="1"/>
            <a:r>
              <a:rPr lang="en-CA" dirty="0" smtClean="0"/>
              <a:t>}</a:t>
            </a:r>
          </a:p>
        </p:txBody>
      </p:sp>
      <p:sp>
        <p:nvSpPr>
          <p:cNvPr id="4" name="TextBox 3"/>
          <p:cNvSpPr txBox="1"/>
          <p:nvPr/>
        </p:nvSpPr>
        <p:spPr>
          <a:xfrm>
            <a:off x="1928794" y="1500174"/>
            <a:ext cx="4147289" cy="369332"/>
          </a:xfrm>
          <a:prstGeom prst="rect">
            <a:avLst/>
          </a:prstGeom>
          <a:noFill/>
        </p:spPr>
        <p:txBody>
          <a:bodyPr wrap="none" rtlCol="0">
            <a:spAutoFit/>
          </a:bodyPr>
          <a:lstStyle/>
          <a:p>
            <a:r>
              <a:rPr lang="en-CA" dirty="0" smtClean="0">
                <a:solidFill>
                  <a:srgbClr val="00B050"/>
                </a:solidFill>
              </a:rPr>
              <a:t>Change feedback to Green when done</a:t>
            </a:r>
            <a:endParaRPr lang="en-CA" dirty="0">
              <a:solidFill>
                <a:srgbClr val="00B050"/>
              </a:solidFill>
            </a:endParaRPr>
          </a:p>
        </p:txBody>
      </p:sp>
      <p:pic>
        <p:nvPicPr>
          <p:cNvPr id="8194" name="Picture 2"/>
          <p:cNvPicPr>
            <a:picLocks noChangeAspect="1" noChangeArrowheads="1"/>
          </p:cNvPicPr>
          <p:nvPr/>
        </p:nvPicPr>
        <p:blipFill>
          <a:blip r:embed="rId2"/>
          <a:srcRect/>
          <a:stretch>
            <a:fillRect/>
          </a:stretch>
        </p:blipFill>
        <p:spPr bwMode="auto">
          <a:xfrm>
            <a:off x="5929322" y="1428736"/>
            <a:ext cx="3038475" cy="485775"/>
          </a:xfrm>
          <a:prstGeom prst="rect">
            <a:avLst/>
          </a:prstGeom>
          <a:noFill/>
          <a:ln w="9525">
            <a:noFill/>
            <a:miter lim="800000"/>
            <a:headEnd/>
            <a:tailEnd/>
          </a:ln>
          <a:effectLst/>
        </p:spPr>
      </p:pic>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Tasks (5 of 5)</a:t>
            </a:r>
            <a:endParaRPr lang="en-CA" dirty="0"/>
          </a:p>
        </p:txBody>
      </p:sp>
      <p:sp>
        <p:nvSpPr>
          <p:cNvPr id="3" name="Content Placeholder 2"/>
          <p:cNvSpPr>
            <a:spLocks noGrp="1"/>
          </p:cNvSpPr>
          <p:nvPr>
            <p:ph idx="1"/>
          </p:nvPr>
        </p:nvSpPr>
        <p:spPr/>
        <p:txBody>
          <a:bodyPr/>
          <a:lstStyle/>
          <a:p>
            <a:endParaRPr lang="en-CA" dirty="0" smtClean="0"/>
          </a:p>
          <a:p>
            <a:pPr>
              <a:buNone/>
            </a:pPr>
            <a:endParaRPr lang="en-CA" dirty="0" smtClean="0"/>
          </a:p>
          <a:p>
            <a:r>
              <a:rPr lang="en-CA" dirty="0" smtClean="0"/>
              <a:t>Change the position moved to be X = 3, Y = 0, Z = 10</a:t>
            </a:r>
          </a:p>
          <a:p>
            <a:pPr lvl="1"/>
            <a:r>
              <a:rPr lang="en-CA" dirty="0" smtClean="0"/>
              <a:t>The Matrix3 is the class that holds the position</a:t>
            </a:r>
          </a:p>
          <a:p>
            <a:pPr lvl="1"/>
            <a:r>
              <a:rPr lang="en-CA" dirty="0" smtClean="0"/>
              <a:t>Translate is the function that changes the position</a:t>
            </a:r>
          </a:p>
          <a:p>
            <a:r>
              <a:rPr lang="en-CA" dirty="0" smtClean="0"/>
              <a:t>Change the scale to be less (</a:t>
            </a:r>
            <a:r>
              <a:rPr lang="en-CA" dirty="0" err="1" smtClean="0"/>
              <a:t>eg</a:t>
            </a:r>
            <a:r>
              <a:rPr lang="en-CA" dirty="0" smtClean="0"/>
              <a:t> X = 1, Y = 1, Z = 0.7)</a:t>
            </a:r>
          </a:p>
        </p:txBody>
      </p:sp>
      <p:sp>
        <p:nvSpPr>
          <p:cNvPr id="4" name="TextBox 3"/>
          <p:cNvSpPr txBox="1"/>
          <p:nvPr/>
        </p:nvSpPr>
        <p:spPr>
          <a:xfrm>
            <a:off x="1928794" y="1500174"/>
            <a:ext cx="3929281" cy="369332"/>
          </a:xfrm>
          <a:prstGeom prst="rect">
            <a:avLst/>
          </a:prstGeom>
          <a:noFill/>
        </p:spPr>
        <p:txBody>
          <a:bodyPr wrap="none" rtlCol="0">
            <a:spAutoFit/>
          </a:bodyPr>
          <a:lstStyle/>
          <a:p>
            <a:r>
              <a:rPr lang="en-CA" dirty="0" smtClean="0">
                <a:solidFill>
                  <a:srgbClr val="FF0000"/>
                </a:solidFill>
              </a:rPr>
              <a:t>Change feedback to Red when done</a:t>
            </a:r>
            <a:endParaRPr lang="en-CA" dirty="0">
              <a:solidFill>
                <a:srgbClr val="FF0000"/>
              </a:solidFill>
            </a:endParaRPr>
          </a:p>
        </p:txBody>
      </p:sp>
      <p:pic>
        <p:nvPicPr>
          <p:cNvPr id="7173" name="Picture 5"/>
          <p:cNvPicPr>
            <a:picLocks noChangeAspect="1" noChangeArrowheads="1"/>
          </p:cNvPicPr>
          <p:nvPr/>
        </p:nvPicPr>
        <p:blipFill>
          <a:blip r:embed="rId2"/>
          <a:srcRect/>
          <a:stretch>
            <a:fillRect/>
          </a:stretch>
        </p:blipFill>
        <p:spPr bwMode="auto">
          <a:xfrm>
            <a:off x="5929322" y="1428736"/>
            <a:ext cx="2981325" cy="457200"/>
          </a:xfrm>
          <a:prstGeom prst="rect">
            <a:avLst/>
          </a:prstGeom>
          <a:noFill/>
          <a:ln w="9525">
            <a:noFill/>
            <a:miter lim="800000"/>
            <a:headEnd/>
            <a:tailEnd/>
          </a:ln>
          <a:effectLst/>
        </p:spPr>
      </p:pic>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Try it out!</a:t>
            </a:r>
            <a:endParaRPr lang="en-CA" dirty="0"/>
          </a:p>
        </p:txBody>
      </p:sp>
      <p:sp>
        <p:nvSpPr>
          <p:cNvPr id="3" name="Content Placeholder 2"/>
          <p:cNvSpPr>
            <a:spLocks noGrp="1"/>
          </p:cNvSpPr>
          <p:nvPr>
            <p:ph idx="1"/>
          </p:nvPr>
        </p:nvSpPr>
        <p:spPr/>
        <p:txBody>
          <a:bodyPr/>
          <a:lstStyle/>
          <a:p>
            <a:r>
              <a:rPr lang="en-CA" dirty="0" smtClean="0"/>
              <a:t>Go to 3ds Max – Click the button a couple of times</a:t>
            </a:r>
          </a:p>
        </p:txBody>
      </p:sp>
      <p:pic>
        <p:nvPicPr>
          <p:cNvPr id="1027" name="Picture 3"/>
          <p:cNvPicPr>
            <a:picLocks noChangeAspect="1" noChangeArrowheads="1"/>
          </p:cNvPicPr>
          <p:nvPr/>
        </p:nvPicPr>
        <p:blipFill>
          <a:blip r:embed="rId3"/>
          <a:srcRect/>
          <a:stretch>
            <a:fillRect/>
          </a:stretch>
        </p:blipFill>
        <p:spPr bwMode="auto">
          <a:xfrm>
            <a:off x="1071538" y="2143116"/>
            <a:ext cx="6724668" cy="3848176"/>
          </a:xfrm>
          <a:prstGeom prst="rect">
            <a:avLst/>
          </a:prstGeom>
          <a:noFill/>
          <a:ln w="9525">
            <a:noFill/>
            <a:miter lim="800000"/>
            <a:headEnd/>
            <a:tailEnd/>
          </a:ln>
          <a:effectLst/>
        </p:spPr>
      </p:pic>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Going Forward</a:t>
            </a:r>
            <a:endParaRPr lang="en-CA" dirty="0"/>
          </a:p>
        </p:txBody>
      </p:sp>
      <p:sp>
        <p:nvSpPr>
          <p:cNvPr id="3" name="Content Placeholder 2"/>
          <p:cNvSpPr>
            <a:spLocks noGrp="1"/>
          </p:cNvSpPr>
          <p:nvPr>
            <p:ph idx="1"/>
          </p:nvPr>
        </p:nvSpPr>
        <p:spPr/>
        <p:txBody>
          <a:bodyPr/>
          <a:lstStyle/>
          <a:p>
            <a:r>
              <a:rPr lang="en-CA" dirty="0" smtClean="0"/>
              <a:t>Questions?  Comments?</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stephen.taylor@autodesk.com</a:t>
            </a:r>
          </a:p>
          <a:p>
            <a:endParaRPr lang="en-CA" dirty="0" smtClean="0"/>
          </a:p>
          <a:p>
            <a:endParaRPr lang="en-CA" dirty="0"/>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Scene</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What is “The Scene?”</a:t>
            </a:r>
          </a:p>
          <a:p>
            <a:pPr algn="ctr">
              <a:buNone/>
            </a:pPr>
            <a:endParaRPr lang="en-CA" dirty="0" smtClean="0"/>
          </a:p>
          <a:p>
            <a:pPr algn="ctr">
              <a:buNone/>
            </a:pPr>
            <a:r>
              <a:rPr lang="en-CA" dirty="0" smtClean="0"/>
              <a:t>Max has 2 families of classes</a:t>
            </a:r>
          </a:p>
          <a:p>
            <a:pPr algn="ctr">
              <a:buNone/>
            </a:pPr>
            <a:r>
              <a:rPr lang="en-CA" dirty="0" smtClean="0"/>
              <a:t>Classes that represent properties in a virtual world</a:t>
            </a:r>
          </a:p>
          <a:p>
            <a:pPr algn="ctr">
              <a:buNone/>
            </a:pPr>
            <a:r>
              <a:rPr lang="en-CA" dirty="0" smtClean="0"/>
              <a:t>Classes that manipulate or display this world</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Instance</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An instance of a C++ Class</a:t>
            </a:r>
          </a:p>
          <a:p>
            <a:pPr algn="ctr">
              <a:buNone/>
            </a:pPr>
            <a:endParaRPr lang="en-CA" dirty="0" smtClean="0"/>
          </a:p>
          <a:p>
            <a:pPr algn="ctr">
              <a:buNone/>
            </a:pPr>
            <a:r>
              <a:rPr lang="en-CA" dirty="0" smtClean="0"/>
              <a:t>Unrelated to the Max Instance concept</a:t>
            </a:r>
          </a:p>
          <a:p>
            <a:pPr algn="ctr">
              <a:buNone/>
            </a:pPr>
            <a:endParaRPr lang="en-CA" dirty="0" smtClean="0"/>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Object</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The 3ds Max “</a:t>
            </a:r>
            <a:r>
              <a:rPr lang="en-CA" dirty="0" err="1" smtClean="0"/>
              <a:t>BaseObject</a:t>
            </a:r>
            <a:r>
              <a:rPr lang="en-CA" dirty="0" smtClean="0"/>
              <a:t>” Class</a:t>
            </a:r>
          </a:p>
          <a:p>
            <a:pPr algn="ctr">
              <a:buNone/>
            </a:pPr>
            <a:endParaRPr lang="en-CA" dirty="0" smtClean="0"/>
          </a:p>
          <a:p>
            <a:pPr algn="ctr">
              <a:buNone/>
            </a:pPr>
            <a:r>
              <a:rPr lang="en-CA" dirty="0" smtClean="0"/>
              <a:t>Never means an instance</a:t>
            </a:r>
          </a:p>
          <a:p>
            <a:pPr algn="ctr">
              <a:buNone/>
            </a:pPr>
            <a:r>
              <a:rPr lang="en-CA" dirty="0" smtClean="0"/>
              <a:t>Never means a class</a:t>
            </a:r>
          </a:p>
          <a:p>
            <a:pPr algn="ctr">
              <a:buNone/>
            </a:pPr>
            <a:endParaRPr lang="en-CA" dirty="0" smtClean="0"/>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Control(</a:t>
            </a:r>
            <a:r>
              <a:rPr lang="en-CA" sz="5400" dirty="0" err="1" smtClean="0"/>
              <a:t>ler</a:t>
            </a:r>
            <a:r>
              <a:rPr lang="en-CA" sz="5400" dirty="0" smtClean="0"/>
              <a:t>)</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The 3ds Max Control Class</a:t>
            </a:r>
          </a:p>
          <a:p>
            <a:pPr algn="ctr">
              <a:buNone/>
            </a:pPr>
            <a:r>
              <a:rPr lang="en-CA" dirty="0" smtClean="0"/>
              <a:t>Max’s animation class</a:t>
            </a:r>
          </a:p>
          <a:p>
            <a:pPr algn="ctr">
              <a:buNone/>
            </a:pPr>
            <a:endParaRPr lang="en-CA" dirty="0" smtClean="0"/>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Nodes</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Always refers to Max’s INode class</a:t>
            </a:r>
          </a:p>
          <a:p>
            <a:pPr algn="ctr">
              <a:buNone/>
            </a:pPr>
            <a:endParaRPr lang="en-CA" dirty="0" smtClean="0"/>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5400" dirty="0" smtClean="0"/>
              <a:t>Parameter</a:t>
            </a:r>
            <a:endParaRPr lang="en-CA" sz="5400" dirty="0"/>
          </a:p>
        </p:txBody>
      </p:sp>
      <p:sp>
        <p:nvSpPr>
          <p:cNvPr id="3" name="Content Placeholder 2"/>
          <p:cNvSpPr>
            <a:spLocks noGrp="1"/>
          </p:cNvSpPr>
          <p:nvPr>
            <p:ph idx="1"/>
          </p:nvPr>
        </p:nvSpPr>
        <p:spPr/>
        <p:txBody>
          <a:bodyPr/>
          <a:lstStyle/>
          <a:p>
            <a:pPr algn="ctr">
              <a:buNone/>
            </a:pPr>
            <a:endParaRPr lang="en-CA" dirty="0" smtClean="0"/>
          </a:p>
          <a:p>
            <a:pPr algn="ctr">
              <a:buNone/>
            </a:pPr>
            <a:endParaRPr lang="en-CA" dirty="0"/>
          </a:p>
          <a:p>
            <a:pPr algn="ctr">
              <a:buNone/>
            </a:pPr>
            <a:r>
              <a:rPr lang="en-CA" dirty="0" smtClean="0"/>
              <a:t>Any type of data used to derive a value.</a:t>
            </a:r>
          </a:p>
          <a:p>
            <a:pPr algn="ctr">
              <a:buNone/>
            </a:pPr>
            <a:endParaRPr lang="en-CA" dirty="0" smtClean="0"/>
          </a:p>
        </p:txBody>
      </p:sp>
    </p:spTree>
  </p:cSld>
  <p:clrMapOvr>
    <a:masterClrMapping/>
  </p:clrMapOvr>
  <p:transition spd="med">
    <p:fade/>
  </p:transition>
</p:sld>
</file>

<file path=ppt/theme/theme1.xml><?xml version="1.0" encoding="utf-8"?>
<a:theme xmlns:a="http://schemas.openxmlformats.org/drawingml/2006/main" name="1_blank">
  <a:themeElements>
    <a:clrScheme name="1_blank 2">
      <a:dk1>
        <a:srgbClr val="000000"/>
      </a:dk1>
      <a:lt1>
        <a:srgbClr val="FFFFFF"/>
      </a:lt1>
      <a:dk2>
        <a:srgbClr val="000000"/>
      </a:dk2>
      <a:lt2>
        <a:srgbClr val="CCCCCC"/>
      </a:lt2>
      <a:accent1>
        <a:srgbClr val="003264"/>
      </a:accent1>
      <a:accent2>
        <a:srgbClr val="EE5500"/>
      </a:accent2>
      <a:accent3>
        <a:srgbClr val="FFFFFF"/>
      </a:accent3>
      <a:accent4>
        <a:srgbClr val="000000"/>
      </a:accent4>
      <a:accent5>
        <a:srgbClr val="AAADB8"/>
      </a:accent5>
      <a:accent6>
        <a:srgbClr val="D84C00"/>
      </a:accent6>
      <a:hlink>
        <a:srgbClr val="77BB11"/>
      </a:hlink>
      <a:folHlink>
        <a:srgbClr val="FFAA00"/>
      </a:folHlink>
    </a:clrScheme>
    <a:fontScheme name="1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CCCCCC"/>
        </a:lt2>
        <a:accent1>
          <a:srgbClr val="00AADD"/>
        </a:accent1>
        <a:accent2>
          <a:srgbClr val="EE5500"/>
        </a:accent2>
        <a:accent3>
          <a:srgbClr val="FFFFFF"/>
        </a:accent3>
        <a:accent4>
          <a:srgbClr val="000000"/>
        </a:accent4>
        <a:accent5>
          <a:srgbClr val="AAD2EB"/>
        </a:accent5>
        <a:accent6>
          <a:srgbClr val="D84C00"/>
        </a:accent6>
        <a:hlink>
          <a:srgbClr val="77BB11"/>
        </a:hlink>
        <a:folHlink>
          <a:srgbClr val="FFAA0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00"/>
        </a:dk2>
        <a:lt2>
          <a:srgbClr val="CCCCCC"/>
        </a:lt2>
        <a:accent1>
          <a:srgbClr val="003264"/>
        </a:accent1>
        <a:accent2>
          <a:srgbClr val="EE5500"/>
        </a:accent2>
        <a:accent3>
          <a:srgbClr val="FFFFFF"/>
        </a:accent3>
        <a:accent4>
          <a:srgbClr val="000000"/>
        </a:accent4>
        <a:accent5>
          <a:srgbClr val="AAADB8"/>
        </a:accent5>
        <a:accent6>
          <a:srgbClr val="D84C00"/>
        </a:accent6>
        <a:hlink>
          <a:srgbClr val="77BB11"/>
        </a:hlink>
        <a:folHlink>
          <a:srgbClr val="FFAA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aiqi">
  <a:themeElements>
    <a:clrScheme name="1_blank 2">
      <a:dk1>
        <a:srgbClr val="000000"/>
      </a:dk1>
      <a:lt1>
        <a:srgbClr val="FFFFFF"/>
      </a:lt1>
      <a:dk2>
        <a:srgbClr val="000000"/>
      </a:dk2>
      <a:lt2>
        <a:srgbClr val="CCCCCC"/>
      </a:lt2>
      <a:accent1>
        <a:srgbClr val="003264"/>
      </a:accent1>
      <a:accent2>
        <a:srgbClr val="EE5500"/>
      </a:accent2>
      <a:accent3>
        <a:srgbClr val="FFFFFF"/>
      </a:accent3>
      <a:accent4>
        <a:srgbClr val="000000"/>
      </a:accent4>
      <a:accent5>
        <a:srgbClr val="AAADB8"/>
      </a:accent5>
      <a:accent6>
        <a:srgbClr val="D84C00"/>
      </a:accent6>
      <a:hlink>
        <a:srgbClr val="77BB11"/>
      </a:hlink>
      <a:folHlink>
        <a:srgbClr val="FFAA00"/>
      </a:folHlink>
    </a:clrScheme>
    <a:fontScheme name="1_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1">
        <a:dk1>
          <a:srgbClr val="000000"/>
        </a:dk1>
        <a:lt1>
          <a:srgbClr val="FFFFFF"/>
        </a:lt1>
        <a:dk2>
          <a:srgbClr val="000000"/>
        </a:dk2>
        <a:lt2>
          <a:srgbClr val="CCCCCC"/>
        </a:lt2>
        <a:accent1>
          <a:srgbClr val="00AADD"/>
        </a:accent1>
        <a:accent2>
          <a:srgbClr val="EE5500"/>
        </a:accent2>
        <a:accent3>
          <a:srgbClr val="FFFFFF"/>
        </a:accent3>
        <a:accent4>
          <a:srgbClr val="000000"/>
        </a:accent4>
        <a:accent5>
          <a:srgbClr val="AAD2EB"/>
        </a:accent5>
        <a:accent6>
          <a:srgbClr val="D84C00"/>
        </a:accent6>
        <a:hlink>
          <a:srgbClr val="77BB11"/>
        </a:hlink>
        <a:folHlink>
          <a:srgbClr val="FFAA00"/>
        </a:folHlink>
      </a:clrScheme>
      <a:clrMap bg1="lt1" tx1="dk1" bg2="lt2" tx2="dk2" accent1="accent1" accent2="accent2" accent3="accent3" accent4="accent4" accent5="accent5" accent6="accent6" hlink="hlink" folHlink="folHlink"/>
    </a:extraClrScheme>
    <a:extraClrScheme>
      <a:clrScheme name="1_blank 2">
        <a:dk1>
          <a:srgbClr val="000000"/>
        </a:dk1>
        <a:lt1>
          <a:srgbClr val="FFFFFF"/>
        </a:lt1>
        <a:dk2>
          <a:srgbClr val="000000"/>
        </a:dk2>
        <a:lt2>
          <a:srgbClr val="CCCCCC"/>
        </a:lt2>
        <a:accent1>
          <a:srgbClr val="003264"/>
        </a:accent1>
        <a:accent2>
          <a:srgbClr val="EE5500"/>
        </a:accent2>
        <a:accent3>
          <a:srgbClr val="FFFFFF"/>
        </a:accent3>
        <a:accent4>
          <a:srgbClr val="000000"/>
        </a:accent4>
        <a:accent5>
          <a:srgbClr val="AAADB8"/>
        </a:accent5>
        <a:accent6>
          <a:srgbClr val="D84C00"/>
        </a:accent6>
        <a:hlink>
          <a:srgbClr val="77BB11"/>
        </a:hlink>
        <a:folHlink>
          <a:srgbClr val="FFAA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Day2_MayaNodes-first part (2)</Template>
  <TotalTime>2464</TotalTime>
  <Words>1617</Words>
  <Application>Microsoft Office PowerPoint</Application>
  <PresentationFormat>On-screen Show (4:3)</PresentationFormat>
  <Paragraphs>292</Paragraphs>
  <Slides>36</Slides>
  <Notes>13</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1_blank</vt:lpstr>
      <vt:lpstr>Naiqi</vt:lpstr>
      <vt:lpstr>3ds Max – Webcast Training</vt:lpstr>
      <vt:lpstr>Me!</vt:lpstr>
      <vt:lpstr>Plugin</vt:lpstr>
      <vt:lpstr>Scene</vt:lpstr>
      <vt:lpstr>Instance</vt:lpstr>
      <vt:lpstr>Object</vt:lpstr>
      <vt:lpstr>Control(ler)</vt:lpstr>
      <vt:lpstr>Nodes</vt:lpstr>
      <vt:lpstr>Parameter</vt:lpstr>
      <vt:lpstr>Parameter Block</vt:lpstr>
      <vt:lpstr>Reference</vt:lpstr>
      <vt:lpstr>Transform</vt:lpstr>
      <vt:lpstr>Introductions</vt:lpstr>
      <vt:lpstr>Max</vt:lpstr>
      <vt:lpstr>What do you want to do today?</vt:lpstr>
      <vt:lpstr>The CORE Interface</vt:lpstr>
      <vt:lpstr>The CORE Interface</vt:lpstr>
      <vt:lpstr>Show me your ID, sir</vt:lpstr>
      <vt:lpstr>Who wants a cone?</vt:lpstr>
      <vt:lpstr>Who wants a cone?</vt:lpstr>
      <vt:lpstr>Who wants a cone?</vt:lpstr>
      <vt:lpstr>I ‘Node’ This</vt:lpstr>
      <vt:lpstr>Creating Nodes</vt:lpstr>
      <vt:lpstr>Transformers Go Places</vt:lpstr>
      <vt:lpstr>Transformers Go Places</vt:lpstr>
      <vt:lpstr>I wanna play too!</vt:lpstr>
      <vt:lpstr>I wanna play too!</vt:lpstr>
      <vt:lpstr>I wanna play too!</vt:lpstr>
      <vt:lpstr>I wanna play too!</vt:lpstr>
      <vt:lpstr>Tasks! (1 of 5)</vt:lpstr>
      <vt:lpstr>Tasks! (2 of 5)</vt:lpstr>
      <vt:lpstr>Tasks (3 of 5)</vt:lpstr>
      <vt:lpstr>Tasks (4 of 5)</vt:lpstr>
      <vt:lpstr>Tasks (5 of 5)</vt:lpstr>
      <vt:lpstr>Try it out!</vt:lpstr>
      <vt:lpstr>Going Forward</vt:lpstr>
    </vt:vector>
  </TitlesOfParts>
  <Company>Autodesk,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Day 1</dc:title>
  <dc:creator>Stephen Taylor</dc:creator>
  <cp:lastModifiedBy>Stephen Taylor</cp:lastModifiedBy>
  <cp:revision>199</cp:revision>
  <dcterms:created xsi:type="dcterms:W3CDTF">2009-04-30T15:45:01Z</dcterms:created>
  <dcterms:modified xsi:type="dcterms:W3CDTF">2009-05-04T14:46:48Z</dcterms:modified>
</cp:coreProperties>
</file>